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1" r:id="rId4"/>
    <p:sldId id="285" r:id="rId5"/>
    <p:sldId id="290" r:id="rId6"/>
    <p:sldId id="291" r:id="rId7"/>
    <p:sldId id="282" r:id="rId8"/>
    <p:sldId id="288" r:id="rId9"/>
    <p:sldId id="260" r:id="rId10"/>
    <p:sldId id="289" r:id="rId11"/>
    <p:sldId id="280" r:id="rId12"/>
    <p:sldId id="283" r:id="rId13"/>
    <p:sldId id="279" r:id="rId14"/>
    <p:sldId id="293" r:id="rId15"/>
    <p:sldId id="262" r:id="rId16"/>
    <p:sldId id="28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The Seasons" panose="020B0604020202020204" charset="0"/>
      <p:regular r:id="rId27"/>
    </p:embeddedFont>
    <p:embeddedFont>
      <p:font typeface="The Youngest" panose="020B0604020202020204" charset="0"/>
      <p:regular r:id="rId28"/>
    </p:embeddedFont>
    <p:embeddedFont>
      <p:font typeface="Times New Roman Italic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73" d="100"/>
          <a:sy n="73" d="100"/>
        </p:scale>
        <p:origin x="5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42E1-9E3E-48BC-9BFC-2E52D28A6045}" type="datetimeFigureOut">
              <a:rPr lang="hr-HR" smtClean="0"/>
              <a:t>16.5.2026.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12250-AC5F-46EF-965A-8BA4E9013B0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577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12250-AC5F-46EF-965A-8BA4E9013B00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454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12250-AC5F-46EF-965A-8BA4E9013B00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55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12250-AC5F-46EF-965A-8BA4E9013B00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994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12250-AC5F-46EF-965A-8BA4E9013B00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708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1597" y="1523248"/>
            <a:ext cx="9316403" cy="7496064"/>
            <a:chOff x="0" y="0"/>
            <a:chExt cx="1443355" cy="1161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3355" cy="1161336"/>
            </a:xfrm>
            <a:custGeom>
              <a:avLst/>
              <a:gdLst/>
              <a:ahLst/>
              <a:cxnLst/>
              <a:rect l="l" t="t" r="r" b="b"/>
              <a:pathLst>
                <a:path w="1443355" h="1357734">
                  <a:moveTo>
                    <a:pt x="0" y="0"/>
                  </a:moveTo>
                  <a:lnTo>
                    <a:pt x="1443355" y="0"/>
                  </a:lnTo>
                  <a:lnTo>
                    <a:pt x="1443355" y="1357734"/>
                  </a:lnTo>
                  <a:lnTo>
                    <a:pt x="0" y="1357734"/>
                  </a:lnTo>
                  <a:close/>
                </a:path>
              </a:pathLst>
            </a:custGeom>
            <a:blipFill>
              <a:blip r:embed="rId2"/>
              <a:stretch>
                <a:fillRect l="-20486" t="1" r="-20486" b="-1691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19199" y="1542076"/>
            <a:ext cx="7745255" cy="7423173"/>
            <a:chOff x="0" y="0"/>
            <a:chExt cx="1416645" cy="13577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6645" cy="1357734"/>
            </a:xfrm>
            <a:custGeom>
              <a:avLst/>
              <a:gdLst/>
              <a:ahLst/>
              <a:cxnLst/>
              <a:rect l="l" t="t" r="r" b="b"/>
              <a:pathLst>
                <a:path w="1416645" h="1357734">
                  <a:moveTo>
                    <a:pt x="0" y="0"/>
                  </a:moveTo>
                  <a:lnTo>
                    <a:pt x="1416645" y="0"/>
                  </a:lnTo>
                  <a:lnTo>
                    <a:pt x="1416645" y="1357734"/>
                  </a:lnTo>
                  <a:lnTo>
                    <a:pt x="0" y="1357734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ement/>
                        </a14:imgEffect>
                      </a14:imgLayer>
                    </a14:imgProps>
                  </a:ext>
                </a:extLst>
              </a:blip>
              <a:stretch>
                <a:fillRect t="-15211" b="-15211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-38100"/>
            <a:ext cx="18288000" cy="1817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54"/>
              </a:lnSpc>
            </a:pPr>
            <a:r>
              <a:rPr lang="en-US" sz="11500" i="1" spc="-1094">
                <a:solidFill>
                  <a:srgbClr val="54545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Antičk</a:t>
            </a:r>
            <a:r>
              <a:rPr lang="hr-HR" sz="11500" i="1" spc="-1094">
                <a:solidFill>
                  <a:srgbClr val="545454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i korijeni naše svakodnevice</a:t>
            </a:r>
            <a:endParaRPr lang="en-US" sz="11500" i="1" spc="-1094">
              <a:solidFill>
                <a:srgbClr val="545454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597164" y="6935160"/>
            <a:ext cx="3093672" cy="1204100"/>
            <a:chOff x="0" y="0"/>
            <a:chExt cx="812800" cy="3163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16353"/>
            </a:xfrm>
            <a:custGeom>
              <a:avLst/>
              <a:gdLst/>
              <a:ahLst/>
              <a:cxnLst/>
              <a:rect l="l" t="t" r="r" b="b"/>
              <a:pathLst>
                <a:path w="812800" h="316353">
                  <a:moveTo>
                    <a:pt x="406400" y="0"/>
                  </a:moveTo>
                  <a:cubicBezTo>
                    <a:pt x="181951" y="0"/>
                    <a:pt x="0" y="70818"/>
                    <a:pt x="0" y="158176"/>
                  </a:cubicBezTo>
                  <a:cubicBezTo>
                    <a:pt x="0" y="245535"/>
                    <a:pt x="181951" y="316353"/>
                    <a:pt x="406400" y="316353"/>
                  </a:cubicBezTo>
                  <a:cubicBezTo>
                    <a:pt x="630849" y="316353"/>
                    <a:pt x="812800" y="245535"/>
                    <a:pt x="812800" y="158176"/>
                  </a:cubicBezTo>
                  <a:cubicBezTo>
                    <a:pt x="812800" y="70818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7B766D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58233"/>
              <a:ext cx="660400" cy="228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66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81188" y="7255470"/>
            <a:ext cx="2325624" cy="59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en-US" sz="2437" spc="34">
                <a:solidFill>
                  <a:srgbClr val="7B766D"/>
                </a:solidFill>
                <a:latin typeface="The Seasons"/>
                <a:ea typeface="The Seasons"/>
                <a:cs typeface="The Seasons"/>
                <a:sym typeface="The Seasons"/>
              </a:rPr>
              <a:t>ARHEOLOŠKI MUZEJ NARONA</a:t>
            </a:r>
          </a:p>
          <a:p>
            <a:pPr algn="ctr">
              <a:lnSpc>
                <a:spcPts val="57"/>
              </a:lnSpc>
            </a:pPr>
            <a:endParaRPr lang="en-US" sz="2437" spc="34">
              <a:solidFill>
                <a:srgbClr val="7B766D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89DF9-5619-4214-A3EC-F907507912AE}"/>
              </a:ext>
            </a:extLst>
          </p:cNvPr>
          <p:cNvSpPr txBox="1"/>
          <p:nvPr/>
        </p:nvSpPr>
        <p:spPr>
          <a:xfrm>
            <a:off x="2362200" y="9639300"/>
            <a:ext cx="14630400" cy="288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hr-HR" sz="2437" b="1" spc="34">
                <a:solidFill>
                  <a:srgbClr val="7B766D"/>
                </a:solidFill>
                <a:latin typeface="The Seasons"/>
                <a:ea typeface="The Seasons"/>
                <a:cs typeface="The Seasons"/>
                <a:sym typeface="The Seasons"/>
              </a:rPr>
              <a:t>Srednja poljoprivredna i tehnička škola Opuzen</a:t>
            </a:r>
            <a:endParaRPr lang="en-US" sz="2437" b="1" spc="34">
              <a:solidFill>
                <a:srgbClr val="7B766D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D8CF5-712E-4CBF-B2AC-146B15F3A017}"/>
              </a:ext>
            </a:extLst>
          </p:cNvPr>
          <p:cNvSpPr txBox="1"/>
          <p:nvPr/>
        </p:nvSpPr>
        <p:spPr>
          <a:xfrm>
            <a:off x="15392400" y="9639300"/>
            <a:ext cx="2590800" cy="288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2"/>
              </a:lnSpc>
            </a:pPr>
            <a:r>
              <a:rPr lang="hr-HR" sz="2437" b="1" spc="34">
                <a:solidFill>
                  <a:srgbClr val="7B766D"/>
                </a:solidFill>
                <a:latin typeface="The Seasons"/>
                <a:ea typeface="The Seasons"/>
                <a:cs typeface="The Seasons"/>
                <a:sym typeface="The Seasons"/>
              </a:rPr>
              <a:t>18. svibnja 2026.</a:t>
            </a:r>
            <a:endParaRPr lang="en-US" sz="2437" b="1" spc="34">
              <a:solidFill>
                <a:srgbClr val="7B766D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FD8ABCA-CEFB-4621-857E-717B5B7E777E}"/>
              </a:ext>
            </a:extLst>
          </p:cNvPr>
          <p:cNvSpPr txBox="1"/>
          <p:nvPr/>
        </p:nvSpPr>
        <p:spPr>
          <a:xfrm>
            <a:off x="685800" y="1562100"/>
            <a:ext cx="11201400" cy="3491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Za oblikovanje nakita koristile su se različite zlatarske tehnike: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lijevanje metala,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kovanje,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savijanje i izvlačenje žice,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lemljenje,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ukrašavanje filigranom i granulacijom.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1599B-22EB-41DA-9DB1-426AD0309CFD}"/>
              </a:ext>
            </a:extLst>
          </p:cNvPr>
          <p:cNvSpPr txBox="1"/>
          <p:nvPr/>
        </p:nvSpPr>
        <p:spPr>
          <a:xfrm>
            <a:off x="685800" y="5067300"/>
            <a:ext cx="10058400" cy="406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U usporedbi s današnjom tehnologijom, rimske zlatarske radionice koristile su jednostavnije alate i metode rada. Za zagrijavanje metala služilo je otvoreno ognjište, a vatra se pojačavala mjehom ili cijevima za puhanje. Metal se zagrijavao u terakotnim posudama ili izravno iznad vatre pomoću kliješta.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Od alata su se najčešće koristili nakovanj, različite vrste čekića, žigovi, alati za graviranje, vaga, dlijeto i kamen za poliranje.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25C47612-D416-417D-B30D-829F0CA3A61B}"/>
              </a:ext>
            </a:extLst>
          </p:cNvPr>
          <p:cNvSpPr txBox="1"/>
          <p:nvPr/>
        </p:nvSpPr>
        <p:spPr>
          <a:xfrm>
            <a:off x="0" y="5715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Izrada nakita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96586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0" y="555081"/>
            <a:ext cx="18288000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Fundus nakita u</a:t>
            </a:r>
          </a:p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Arheološkom muzeju Narona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6E176C-3387-4D01-A676-EBB1786CE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238500"/>
            <a:ext cx="6781800" cy="515641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23670EB8-55A0-419D-9CAB-522993CC724F}"/>
              </a:ext>
            </a:extLst>
          </p:cNvPr>
          <p:cNvSpPr txBox="1"/>
          <p:nvPr/>
        </p:nvSpPr>
        <p:spPr>
          <a:xfrm>
            <a:off x="7848600" y="3086100"/>
            <a:ext cx="10134600" cy="5655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725"/>
              </a:lnSpc>
              <a:buFont typeface="Wingdings" panose="05000000000000000000" pitchFamily="2" charset="2"/>
              <a:buChar char="v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U inventarnu knjigu muzeja trenutno je upisano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:</a:t>
            </a: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13 narukvica,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15 gema,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1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</a:t>
            </a: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ulomak lančića,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27 prstenova,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39 perli,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800100" lvl="1" indent="-342900" algn="just">
              <a:lnSpc>
                <a:spcPts val="3725"/>
              </a:lnSpc>
              <a:buFont typeface="Arial" panose="020B0604020202020204" pitchFamily="34" charset="0"/>
              <a:buChar char="•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17 privjesaka 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i </a:t>
            </a: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7 naušnica ili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</a:t>
            </a: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parova naušnica.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lvl="1" algn="just">
              <a:lnSpc>
                <a:spcPts val="3725"/>
              </a:lnSpc>
            </a:pP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342900" indent="-342900" algn="just">
              <a:lnSpc>
                <a:spcPts val="3725"/>
              </a:lnSpc>
              <a:buFont typeface="Wingdings" panose="05000000000000000000" pitchFamily="2" charset="2"/>
              <a:buChar char="v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Predmeti su ili cijeli ili u ulomcima.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algn="just">
              <a:lnSpc>
                <a:spcPts val="3725"/>
              </a:lnSpc>
            </a:pP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342900" indent="-342900" algn="just">
              <a:lnSpc>
                <a:spcPts val="3725"/>
              </a:lnSpc>
              <a:buFont typeface="Wingdings" panose="05000000000000000000" pitchFamily="2" charset="2"/>
              <a:buChar char="v"/>
            </a:pP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Dio ih je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</a:t>
            </a: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izložen u stalnom postavu (2 naušnice, 7 narukvica, 6 privjesaka, 5</a:t>
            </a:r>
            <a:r>
              <a:rPr lang="hr-HR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</a:t>
            </a:r>
            <a:r>
              <a:rPr lang="en-US" sz="2483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prstenova, 6 gema, 16 perli). </a:t>
            </a:r>
            <a:endParaRPr lang="hr-HR" sz="2483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</p:txBody>
      </p:sp>
    </p:spTree>
    <p:extLst>
      <p:ext uri="{BB962C8B-B14F-4D97-AF65-F5344CB8AC3E}">
        <p14:creationId xmlns:p14="http://schemas.microsoft.com/office/powerpoint/2010/main" val="146132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BCAEC5B-F1E1-41F1-841C-F6E71DBE39FA}"/>
              </a:ext>
            </a:extLst>
          </p:cNvPr>
          <p:cNvSpPr txBox="1"/>
          <p:nvPr/>
        </p:nvSpPr>
        <p:spPr>
          <a:xfrm>
            <a:off x="838200" y="3543300"/>
            <a:ext cx="9067800" cy="4453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Nakita iz Narone ima u fundusima drugih</a:t>
            </a:r>
          </a:p>
          <a:p>
            <a:r>
              <a:rPr lang="hr-HR" sz="2500">
                <a:latin typeface="The Youngest" panose="020B0604020202020204" charset="0"/>
              </a:rPr>
              <a:t>muzeja. </a:t>
            </a:r>
          </a:p>
          <a:p>
            <a:endParaRPr lang="hr-HR" sz="2500">
              <a:latin typeface="The Youngest" panose="020B060402020202020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Prema objavama: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u AMZG iz Narone: 1 prsten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 u AMST iz Narone: 1 prsten, 1 naušnica, 1 privjesak, 22 geme, 2 prstena, 1 privjesak.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u Zemaljskom muzeju BiH iz Narone: 3 prstena, 11 gema, 2 ogrlica, 1 lančić, 1 par naušnica, 1 medaljon, 10 perli.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050BF-29CA-4D27-87F3-936E8083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0" y="2933700"/>
            <a:ext cx="4913802" cy="616359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4BD921DA-B3B9-4148-803F-CE03F2CB383A}"/>
              </a:ext>
            </a:extLst>
          </p:cNvPr>
          <p:cNvSpPr txBox="1"/>
          <p:nvPr/>
        </p:nvSpPr>
        <p:spPr>
          <a:xfrm>
            <a:off x="0" y="555081"/>
            <a:ext cx="18288000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Fundus nakita u</a:t>
            </a:r>
          </a:p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Arheološkom muzeju Narona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953908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8800" y="3009900"/>
            <a:ext cx="3489031" cy="5796202"/>
            <a:chOff x="0" y="0"/>
            <a:chExt cx="932574" cy="1549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2574" cy="1549252"/>
            </a:xfrm>
            <a:custGeom>
              <a:avLst/>
              <a:gdLst/>
              <a:ahLst/>
              <a:cxnLst/>
              <a:rect l="l" t="t" r="r" b="b"/>
              <a:pathLst>
                <a:path w="932574" h="1549252">
                  <a:moveTo>
                    <a:pt x="0" y="0"/>
                  </a:moveTo>
                  <a:lnTo>
                    <a:pt x="932574" y="0"/>
                  </a:lnTo>
                  <a:lnTo>
                    <a:pt x="932574" y="1549252"/>
                  </a:lnTo>
                  <a:lnTo>
                    <a:pt x="0" y="1549252"/>
                  </a:lnTo>
                  <a:close/>
                </a:path>
              </a:pathLst>
            </a:custGeom>
            <a:blipFill>
              <a:blip r:embed="rId2"/>
              <a:stretch>
                <a:fillRect l="-16450" r="-1645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5715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Primjer naušnice iz muzeja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91400" y="2476500"/>
            <a:ext cx="10210800" cy="7030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Košarasta naušnica </a:t>
            </a:r>
          </a:p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575. – 650. g.</a:t>
            </a:r>
          </a:p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en-US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Naušnica j</a:t>
            </a: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e</a:t>
            </a:r>
            <a:r>
              <a:rPr lang="en-US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izrađena</a:t>
            </a: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od</a:t>
            </a:r>
            <a:r>
              <a:rPr lang="en-US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 </a:t>
            </a: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zlata.</a:t>
            </a:r>
          </a:p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hr-HR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Visina: 4.1. cm, promjer 2.2 cm</a:t>
            </a:r>
          </a:p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en-US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Ima ukrasne detalje i pažljivo oblikovan izgled.</a:t>
            </a:r>
          </a:p>
          <a:p>
            <a:pPr marL="787779" lvl="1" indent="-457200" algn="just">
              <a:lnSpc>
                <a:spcPts val="4593"/>
              </a:lnSpc>
              <a:buFont typeface="Wingdings" panose="05000000000000000000" pitchFamily="2" charset="2"/>
              <a:buChar char="v"/>
            </a:pPr>
            <a:r>
              <a:rPr lang="en-US" sz="306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Predmet pokazuje razvijenu izradu nakita u antičko doba. Njezin pažljivo oblikovan izgled i ukrasni detalji pokazuju veliku vještinu antičkih zlatara. Za izradu ovakvog nakita bilo je potrebno dobro poznavanje obrade plemenitih metala, precizno oblikovanje i ukrašavanje sitnih detalja. </a:t>
            </a:r>
          </a:p>
          <a:p>
            <a:pPr algn="just">
              <a:lnSpc>
                <a:spcPts val="4593"/>
              </a:lnSpc>
            </a:pPr>
            <a:endParaRPr lang="en-US" sz="3062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C14266-F2C3-484C-BFD3-DB4D2752ABFA}"/>
              </a:ext>
            </a:extLst>
          </p:cNvPr>
          <p:cNvSpPr txBox="1"/>
          <p:nvPr/>
        </p:nvSpPr>
        <p:spPr>
          <a:xfrm>
            <a:off x="1600200" y="9258300"/>
            <a:ext cx="5715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>
                <a:latin typeface="The Youngest" panose="020B0604020202020204" charset="0"/>
              </a:rPr>
              <a:t>Vid, Augusteum; inv. ozn. 1935</a:t>
            </a:r>
          </a:p>
        </p:txBody>
      </p:sp>
    </p:spTree>
    <p:extLst>
      <p:ext uri="{BB962C8B-B14F-4D97-AF65-F5344CB8AC3E}">
        <p14:creationId xmlns:p14="http://schemas.microsoft.com/office/powerpoint/2010/main" val="234027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C02A450-72F3-47FE-9362-A0BB0F7B18CA}"/>
              </a:ext>
            </a:extLst>
          </p:cNvPr>
          <p:cNvSpPr txBox="1"/>
          <p:nvPr/>
        </p:nvSpPr>
        <p:spPr>
          <a:xfrm>
            <a:off x="0" y="3429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Povezanost s današnjicom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0BF385-E4F1-42CF-9778-9D3B2C554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096780"/>
              </p:ext>
            </p:extLst>
          </p:nvPr>
        </p:nvGraphicFramePr>
        <p:xfrm>
          <a:off x="838200" y="2019300"/>
          <a:ext cx="15163800" cy="7689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90950">
                  <a:extLst>
                    <a:ext uri="{9D8B030D-6E8A-4147-A177-3AD203B41FA5}">
                      <a16:colId xmlns:a16="http://schemas.microsoft.com/office/drawing/2014/main" val="2715161817"/>
                    </a:ext>
                  </a:extLst>
                </a:gridCol>
                <a:gridCol w="3441900">
                  <a:extLst>
                    <a:ext uri="{9D8B030D-6E8A-4147-A177-3AD203B41FA5}">
                      <a16:colId xmlns:a16="http://schemas.microsoft.com/office/drawing/2014/main" val="1358957041"/>
                    </a:ext>
                  </a:extLst>
                </a:gridCol>
                <a:gridCol w="4140000">
                  <a:extLst>
                    <a:ext uri="{9D8B030D-6E8A-4147-A177-3AD203B41FA5}">
                      <a16:colId xmlns:a16="http://schemas.microsoft.com/office/drawing/2014/main" val="213716532"/>
                    </a:ext>
                  </a:extLst>
                </a:gridCol>
                <a:gridCol w="3790950">
                  <a:extLst>
                    <a:ext uri="{9D8B030D-6E8A-4147-A177-3AD203B41FA5}">
                      <a16:colId xmlns:a16="http://schemas.microsoft.com/office/drawing/2014/main" val="1992020071"/>
                    </a:ext>
                  </a:extLst>
                </a:gridCol>
              </a:tblGrid>
              <a:tr h="496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Obilježje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Nakit u antičkom Rimu</a:t>
                      </a:r>
                      <a:endParaRPr lang="hr-HR" sz="24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Nakit danas</a:t>
                      </a:r>
                      <a:endParaRPr lang="hr-HR" sz="24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</a:rPr>
                        <a:t>Sličnosti</a:t>
                      </a:r>
                      <a:endParaRPr lang="hr-HR" sz="24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388204"/>
                  </a:ext>
                </a:extLst>
              </a:tr>
              <a:tr h="755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Materijal</a:t>
                      </a:r>
                      <a:r>
                        <a:rPr lang="hr-HR" sz="2000" b="1">
                          <a:effectLst/>
                          <a:latin typeface="The Youngest" panose="020B0604020202020204" charset="0"/>
                        </a:rPr>
                        <a:t>i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Zlato, srebro, biseri</a:t>
                      </a:r>
                      <a:r>
                        <a:rPr lang="hr-HR" sz="2000">
                          <a:effectLst/>
                        </a:rPr>
                        <a:t>, drago i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r>
                        <a:rPr lang="hr-HR" sz="2000">
                          <a:effectLst/>
                        </a:rPr>
                        <a:t>puludrago</a:t>
                      </a:r>
                      <a:r>
                        <a:rPr lang="en-US" sz="2000">
                          <a:effectLst/>
                        </a:rPr>
                        <a:t> kamenje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Zlato, srebro, čelik,</a:t>
                      </a:r>
                      <a:r>
                        <a:rPr lang="hr-HR" sz="2000">
                          <a:effectLst/>
                        </a:rPr>
                        <a:t> </a:t>
                      </a:r>
                      <a:r>
                        <a:rPr lang="en-US" sz="2000">
                          <a:effectLst/>
                        </a:rPr>
                        <a:t>umjetni materijali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Koriste se plemeniti metali i ukrasno kamenje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3173713670"/>
                  </a:ext>
                </a:extLst>
              </a:tr>
              <a:tr h="755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Svrha nakita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Pokazivanje bogatstva, statusa i </a:t>
                      </a:r>
                      <a:r>
                        <a:rPr lang="hr-HR" sz="2000">
                          <a:effectLst/>
                        </a:rPr>
                        <a:t>društvenog položaja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Moda, osobni stil i status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Nakit služi kao ukras i simbol prestiža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3321050851"/>
                  </a:ext>
                </a:extLst>
              </a:tr>
              <a:tr h="755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Vrste nakita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Naušnice, ogrlice, prstenje, narukvice</a:t>
                      </a:r>
                      <a:r>
                        <a:rPr lang="hr-HR" sz="2000">
                          <a:effectLst/>
                        </a:rPr>
                        <a:t>, dijademe, broševi, igle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Iste vrste nakita uz moderne dodatke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Osnovni oblici nakita ostali su</a:t>
                      </a:r>
                      <a:r>
                        <a:rPr lang="hr-HR" sz="2000">
                          <a:effectLst/>
                        </a:rPr>
                        <a:t> jako slični 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2815113820"/>
                  </a:ext>
                </a:extLst>
              </a:tr>
              <a:tr h="496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Tehnike izrade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Ručna izrada, filigran, granulacija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Strojna i ručna izrada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Neke stare tehnike koriste se i danas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2516689571"/>
                  </a:ext>
                </a:extLst>
              </a:tr>
              <a:tr h="755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Motivi i ukrasi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Heraklov čvor, rozete i </a:t>
                      </a:r>
                      <a:r>
                        <a:rPr lang="hr-HR" sz="2000">
                          <a:effectLst/>
                        </a:rPr>
                        <a:t>cvjetni </a:t>
                      </a:r>
                      <a:r>
                        <a:rPr lang="en-US" sz="2000">
                          <a:effectLst/>
                        </a:rPr>
                        <a:t>motivi</a:t>
                      </a:r>
                      <a:r>
                        <a:rPr lang="hr-HR" sz="2000">
                          <a:effectLst/>
                        </a:rPr>
                        <a:t>, životinjske i ljudske glave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Moderni, geometrijski i simbolični motivi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Ukrasni motivi važni su u oba razdoblja</a:t>
                      </a:r>
                      <a:r>
                        <a:rPr lang="hr-HR" sz="2000">
                          <a:effectLst/>
                        </a:rPr>
                        <a:t>, inspricaja je slična u antici i danas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3188015167"/>
                  </a:ext>
                </a:extLst>
              </a:tr>
              <a:tr h="1014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Način izrade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Zlatarske radionice i jednostavni alati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Industrijska proizvodnja i moderna tehnologija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Ručno izrađen nakit i dalje je </a:t>
                      </a:r>
                      <a:r>
                        <a:rPr lang="hr-HR" sz="2000">
                          <a:effectLst/>
                        </a:rPr>
                        <a:t>prisutan i vrlo cjenjen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4291131804"/>
                  </a:ext>
                </a:extLst>
              </a:tr>
              <a:tr h="755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Društvena uloga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Pokazivao društveni stalež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Povezan s modom i osobnim izražavanjem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Nakit govori o osobi koja ga nosi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1440814012"/>
                  </a:ext>
                </a:extLst>
              </a:tr>
              <a:tr h="496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Nošenje nakita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Najčešće bogatiji slojevi društva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Dostupan </a:t>
                      </a:r>
                      <a:r>
                        <a:rPr lang="hr-HR" sz="2000">
                          <a:effectLst/>
                        </a:rPr>
                        <a:t>je </a:t>
                      </a:r>
                      <a:r>
                        <a:rPr lang="en-US" sz="2000">
                          <a:effectLst/>
                        </a:rPr>
                        <a:t>gotovo svima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Imaju simboliku i vrijednost</a:t>
                      </a: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1819735100"/>
                  </a:ext>
                </a:extLst>
              </a:tr>
              <a:tr h="4964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he Youngest" panose="020B0604020202020204" charset="0"/>
                        </a:rPr>
                        <a:t>Kulturno značenje</a:t>
                      </a:r>
                      <a:endParaRPr lang="hr-HR" sz="2000" b="1">
                        <a:effectLst/>
                        <a:latin typeface="The Youngest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Zaštitna i religijska uloga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Većinom modni i estetski predmet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</a:rPr>
                        <a:t>Simbolika nakita prisutna je i danas</a:t>
                      </a:r>
                      <a:r>
                        <a:rPr lang="hr-HR" sz="2000">
                          <a:effectLst/>
                        </a:rPr>
                        <a:t> npr. zaruke, vjenčano prstenje itd.</a:t>
                      </a:r>
                      <a:endParaRPr lang="hr-HR" sz="20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5394" marR="55394" marT="0" marB="0"/>
                </a:tc>
                <a:extLst>
                  <a:ext uri="{0D108BD9-81ED-4DB2-BD59-A6C34878D82A}">
                    <a16:rowId xmlns:a16="http://schemas.microsoft.com/office/drawing/2014/main" val="1884679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19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7010400" y="2247900"/>
            <a:ext cx="10591800" cy="7288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2681" lvl="1" indent="-457200" algn="just">
              <a:lnSpc>
                <a:spcPts val="4383"/>
              </a:lnSpc>
              <a:buFont typeface="Wingdings" panose="05000000000000000000" pitchFamily="2" charset="2"/>
              <a:buChar char="v"/>
            </a:pPr>
            <a:r>
              <a:rPr lang="hr-HR" sz="292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Iako su se način izrade i materijali kroz stoljeća mijenjali, nakit je i danas zadržao svoju osnovnu ulogu – ukrašavanje, izražavanje ljepote i pokazivanje osobnog stila i društvenog statusa. </a:t>
            </a:r>
          </a:p>
          <a:p>
            <a:pPr marL="772681" lvl="1" indent="-457200" algn="just">
              <a:lnSpc>
                <a:spcPts val="4383"/>
              </a:lnSpc>
              <a:buFont typeface="Wingdings" panose="05000000000000000000" pitchFamily="2" charset="2"/>
              <a:buChar char="v"/>
            </a:pPr>
            <a:r>
              <a:rPr lang="en-US" sz="292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Rimski nakit bio je ručno izrađivan i često povezan s bogatstvom, religijom i simbolikom, dok je danas nakit dostupniji većem broju ljudi i više povezan s modom i osobnim izražavanjem.</a:t>
            </a:r>
          </a:p>
          <a:p>
            <a:pPr marL="772681" lvl="1" indent="-457200" algn="just">
              <a:lnSpc>
                <a:spcPts val="4383"/>
              </a:lnSpc>
              <a:buFont typeface="Wingdings" panose="05000000000000000000" pitchFamily="2" charset="2"/>
              <a:buChar char="v"/>
            </a:pPr>
            <a:r>
              <a:rPr lang="en-US" sz="2922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Iako su nastale prije mnogo stoljeća, mnogi oblici i motivi rimskih naušnica mogu se prepoznati i u suvremenom nakitu, što potvrđuje trajnu vrijednost i utjecaj antičke umjetnosti na današnje vrijeme.</a:t>
            </a:r>
            <a:endParaRPr lang="hr-HR" sz="2922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  <a:p>
            <a:pPr marL="772681" lvl="1" indent="-457200" algn="just">
              <a:lnSpc>
                <a:spcPts val="4383"/>
              </a:lnSpc>
              <a:buFont typeface="Wingdings" panose="05000000000000000000" pitchFamily="2" charset="2"/>
              <a:buChar char="v"/>
            </a:pPr>
            <a:endParaRPr lang="en-US" sz="2922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D01E05-9475-48BB-82E8-D4A0AAAD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52700"/>
            <a:ext cx="6602540" cy="473090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F322585-8C2B-4A2C-8DE8-E8D71C9B8599}"/>
              </a:ext>
            </a:extLst>
          </p:cNvPr>
          <p:cNvSpPr txBox="1"/>
          <p:nvPr/>
        </p:nvSpPr>
        <p:spPr>
          <a:xfrm>
            <a:off x="0" y="555081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Zaključak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5A9102-36E9-4952-90B9-0FCD26076A55}"/>
              </a:ext>
            </a:extLst>
          </p:cNvPr>
          <p:cNvSpPr txBox="1"/>
          <p:nvPr/>
        </p:nvSpPr>
        <p:spPr>
          <a:xfrm>
            <a:off x="4191000" y="407670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600">
                <a:latin typeface="The Youngest" panose="020B0604020202020204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192200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799AAA83-4A27-495F-BBAC-B3FE13BA96B3}"/>
              </a:ext>
            </a:extLst>
          </p:cNvPr>
          <p:cNvSpPr txBox="1"/>
          <p:nvPr/>
        </p:nvSpPr>
        <p:spPr>
          <a:xfrm>
            <a:off x="0" y="555081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Uvod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1371600" y="2673924"/>
            <a:ext cx="5727371" cy="5394964"/>
            <a:chOff x="0" y="131474"/>
            <a:chExt cx="1301815" cy="1226259"/>
          </a:xfrm>
        </p:grpSpPr>
        <p:sp>
          <p:nvSpPr>
            <p:cNvPr id="3" name="Freeform 3"/>
            <p:cNvSpPr/>
            <p:nvPr/>
          </p:nvSpPr>
          <p:spPr>
            <a:xfrm>
              <a:off x="0" y="131474"/>
              <a:ext cx="1301815" cy="1226259"/>
            </a:xfrm>
            <a:custGeom>
              <a:avLst/>
              <a:gdLst/>
              <a:ahLst/>
              <a:cxnLst/>
              <a:rect l="l" t="t" r="r" b="b"/>
              <a:pathLst>
                <a:path w="1301815" h="1357734">
                  <a:moveTo>
                    <a:pt x="0" y="0"/>
                  </a:moveTo>
                  <a:lnTo>
                    <a:pt x="1301815" y="0"/>
                  </a:lnTo>
                  <a:lnTo>
                    <a:pt x="1301815" y="1357734"/>
                  </a:lnTo>
                  <a:lnTo>
                    <a:pt x="0" y="1357734"/>
                  </a:lnTo>
                  <a:close/>
                </a:path>
              </a:pathLst>
            </a:custGeom>
            <a:blipFill>
              <a:blip r:embed="rId2"/>
              <a:stretch>
                <a:fillRect l="-2147" t="-10722" r="-214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610600" y="2628900"/>
            <a:ext cx="6988579" cy="4833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2557" lvl="1" indent="-457200" algn="just">
              <a:lnSpc>
                <a:spcPts val="3826"/>
              </a:lnSpc>
              <a:buFont typeface="Wingdings" panose="05000000000000000000" pitchFamily="2" charset="2"/>
              <a:buChar char="v"/>
            </a:pPr>
            <a:r>
              <a:rPr lang="hr-HR" sz="2550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Povodom obilježavanja Međunarodnog dana muzeja i ovogodišnje teme </a:t>
            </a:r>
            <a:r>
              <a:rPr lang="hr-HR" sz="2550" i="1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Korijeni</a:t>
            </a:r>
            <a:r>
              <a:rPr lang="hr-HR" sz="2550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, u sklopu programa Arheološki muzej Narona pod nazivom </a:t>
            </a:r>
            <a:r>
              <a:rPr lang="hr-HR" sz="2550" i="1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Antički korijeni naše svakodnevice</a:t>
            </a:r>
            <a:r>
              <a:rPr lang="hr-HR" sz="2550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, odabrali smo nakit kao primjer povezanosti prošlosti i sadašnjosti.</a:t>
            </a:r>
          </a:p>
          <a:p>
            <a:pPr marL="732557" lvl="1" indent="-457200" algn="just">
              <a:lnSpc>
                <a:spcPts val="3826"/>
              </a:lnSpc>
              <a:buFont typeface="Wingdings" panose="05000000000000000000" pitchFamily="2" charset="2"/>
              <a:buChar char="v"/>
            </a:pPr>
            <a:r>
              <a:rPr lang="hr-HR" sz="2550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U ovome radu će se </a:t>
            </a:r>
            <a:r>
              <a:rPr lang="en-US" sz="2550">
                <a:solidFill>
                  <a:srgbClr val="7B766D"/>
                </a:solidFill>
                <a:latin typeface="The Youngest"/>
                <a:ea typeface="The Youngest"/>
                <a:cs typeface="The Youngest"/>
                <a:sym typeface="The Youngest"/>
              </a:rPr>
              <a:t>pokazati kako se nakit iz antičkog razdoblja može usporediti s nakitom koji se nosi danas.</a:t>
            </a:r>
          </a:p>
          <a:p>
            <a:pPr algn="just">
              <a:lnSpc>
                <a:spcPts val="3826"/>
              </a:lnSpc>
            </a:pPr>
            <a:endParaRPr lang="en-US" sz="2550">
              <a:solidFill>
                <a:srgbClr val="7B766D"/>
              </a:solidFill>
              <a:latin typeface="The Youngest"/>
              <a:ea typeface="The Youngest"/>
              <a:cs typeface="The Youngest"/>
              <a:sym typeface="The Youngest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97F786F-A049-487D-930E-E89085DA4AA9}"/>
              </a:ext>
            </a:extLst>
          </p:cNvPr>
          <p:cNvSpPr txBox="1"/>
          <p:nvPr/>
        </p:nvSpPr>
        <p:spPr>
          <a:xfrm>
            <a:off x="10363200" y="6819900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/>
              <a:t>„… </a:t>
            </a:r>
            <a:r>
              <a:rPr lang="hr-HR" sz="2800" b="1" i="1"/>
              <a:t>Nema nijednog dijela tijela koji stvara veće troškove našim ženama od bisera koji vise na njihovim ušima…”</a:t>
            </a:r>
          </a:p>
          <a:p>
            <a:r>
              <a:rPr lang="hr-HR" sz="2800" b="1"/>
              <a:t>										Plinije Stariji, Naturalis Historia, X., 136.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44C5A-3760-4B07-AB0C-DC5E9E86CC3A}"/>
              </a:ext>
            </a:extLst>
          </p:cNvPr>
          <p:cNvSpPr txBox="1"/>
          <p:nvPr/>
        </p:nvSpPr>
        <p:spPr>
          <a:xfrm>
            <a:off x="152400" y="1790700"/>
            <a:ext cx="9906000" cy="6953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solidFill>
                  <a:srgbClr val="333333"/>
                </a:solidFill>
                <a:latin typeface="The Youngest" panose="020B0604020202020204" charset="0"/>
              </a:rPr>
              <a:t>U starom Rimu nakit nije bio samo modni dodatak već ključni pokazatelj društvenog statusa i bogatstva.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solidFill>
                  <a:srgbClr val="333333"/>
                </a:solidFill>
                <a:latin typeface="The Youngest" panose="020B0604020202020204" charset="0"/>
              </a:rPr>
              <a:t>Bogate rimljanke koristile su vrlo raznolik spektar nakita kako bi postigle tadašnje idealne ljepote. Izrađivale su se ogrlice, prstenje, narukvice i naušnice.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0" i="0">
                <a:solidFill>
                  <a:srgbClr val="333333"/>
                </a:solidFill>
                <a:effectLst/>
                <a:latin typeface="The Youngest" panose="020B0604020202020204" charset="0"/>
              </a:rPr>
              <a:t>O velikoj popularnosti naušnica u antičko doba svjedoče brojni prikazi na freskama, mozaicima, portretima i skulpturama.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0" i="0">
                <a:solidFill>
                  <a:srgbClr val="333333"/>
                </a:solidFill>
                <a:effectLst/>
                <a:latin typeface="The Youngest" panose="020B0604020202020204" charset="0"/>
              </a:rPr>
              <a:t>Važnost naušnica isticali su i antički pisci u svojim djelima.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0" i="0">
                <a:solidFill>
                  <a:srgbClr val="333333"/>
                </a:solidFill>
                <a:effectLst/>
                <a:latin typeface="The Youngest" panose="020B0604020202020204" charset="0"/>
              </a:rPr>
              <a:t>Plinije Stariji u svom djelu Naturalis Historia donosi opširne podatke o zlatu, dragom kamenju, biserima i bisernim naušnicama, naglašavajući njihovu vrijednost i veliku popularnost u rimskom društvu.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9988EE-4AD3-457C-A399-3790BDAE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800" y="2095500"/>
            <a:ext cx="3429000" cy="4545419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74B274B8-24F9-424C-9CF4-9B6311DB8646}"/>
              </a:ext>
            </a:extLst>
          </p:cNvPr>
          <p:cNvSpPr txBox="1"/>
          <p:nvPr/>
        </p:nvSpPr>
        <p:spPr>
          <a:xfrm>
            <a:off x="0" y="555081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Uvod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</p:spTree>
    <p:extLst>
      <p:ext uri="{BB962C8B-B14F-4D97-AF65-F5344CB8AC3E}">
        <p14:creationId xmlns:p14="http://schemas.microsoft.com/office/powerpoint/2010/main" val="88884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03BC93E4-41F4-4E60-B74A-F8BD4A9E3242}"/>
              </a:ext>
            </a:extLst>
          </p:cNvPr>
          <p:cNvSpPr txBox="1"/>
          <p:nvPr/>
        </p:nvSpPr>
        <p:spPr>
          <a:xfrm>
            <a:off x="0" y="555081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Rimski nakit</a:t>
            </a:r>
          </a:p>
        </p:txBody>
      </p:sp>
      <p:sp>
        <p:nvSpPr>
          <p:cNvPr id="10" name="AutoShape 10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A421B-5CE0-4817-859E-3F4F15D1B2BD}"/>
              </a:ext>
            </a:extLst>
          </p:cNvPr>
          <p:cNvSpPr txBox="1"/>
          <p:nvPr/>
        </p:nvSpPr>
        <p:spPr>
          <a:xfrm>
            <a:off x="1066800" y="3086100"/>
            <a:ext cx="9150530" cy="637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Rimsko zlatarstvo razvilo se pod utjecajem Grka i Etruščana.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Utjecaji različitih kultura oblikovali su izgled nakita.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Rimski nakit ima svoje podtipove te se dijeli na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vijence,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dijademe,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ukrase za glavu (igle),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naušnice,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ogrlice,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narukvice,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prstene,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fibule i broševe.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8B7D0-628E-41FB-9394-7302C282D1B9}"/>
              </a:ext>
            </a:extLst>
          </p:cNvPr>
          <p:cNvSpPr txBox="1"/>
          <p:nvPr/>
        </p:nvSpPr>
        <p:spPr>
          <a:xfrm>
            <a:off x="1066800" y="4991100"/>
            <a:ext cx="9150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877BBB-59D7-4F85-BCA0-FCC3E9AC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4000500"/>
            <a:ext cx="7427595" cy="47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5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F3FE44-8814-4D75-957C-0B569CDC8950}"/>
              </a:ext>
            </a:extLst>
          </p:cNvPr>
          <p:cNvSpPr txBox="1"/>
          <p:nvPr/>
        </p:nvSpPr>
        <p:spPr>
          <a:xfrm>
            <a:off x="685800" y="2154766"/>
            <a:ext cx="9144000" cy="8107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U vrijeme Rima najrašireniji oblik nakita bile su naušnice </a:t>
            </a:r>
            <a:r>
              <a:rPr kumimoji="0" lang="hr-HR" sz="2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(inaures).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Nastale su iz helenističkih komponenti te nisu osobito mjenjale oblik. Helenističke komponente naušnica odnose se na oblike, motive i tehnike izrade koje su nastale u helenističkom razdoblju, a kasnije ih preuzimaju Rimljani npr. </a:t>
            </a:r>
            <a:r>
              <a:rPr kumimoji="0" lang="hr-HR" sz="2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Heraklov čvor </a:t>
            </a:r>
            <a:r>
              <a:rPr kumimoji="0" lang="hr-HR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– vrlo čest ukrasni motiv na naušnicama i drugom nakitu. Smatrao se zaštitnim simbolom i imao je dekorativnu ulogu. Uz Heraklov čvor, česti motivi su još rozete i cvjetovi, kao ljudske i životinjske glave.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hr-HR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e Youngest" panose="020B0604020202020204" charset="0"/>
                <a:ea typeface="+mn-ea"/>
                <a:cs typeface="+mn-cs"/>
              </a:rPr>
              <a:t>Osnovna razlika između rimskih i helenističkih naušnica je ta da se na rimskim naušnicama pojavljuje velika uporaba poludragog kamenja, staklene paste i bisera kao način ukrašavanja. 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5BD3B08-1F8E-4A13-9CCB-3B8B9AD32157}"/>
              </a:ext>
            </a:extLst>
          </p:cNvPr>
          <p:cNvSpPr txBox="1"/>
          <p:nvPr/>
        </p:nvSpPr>
        <p:spPr>
          <a:xfrm>
            <a:off x="0" y="555081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Rimski nakit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5AE69-EBFE-452B-ABAE-B4063E424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0800" y="2628900"/>
            <a:ext cx="7087111" cy="69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75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E6F585F-45FC-419A-AD74-FF463E2961A7}"/>
              </a:ext>
            </a:extLst>
          </p:cNvPr>
          <p:cNvSpPr txBox="1"/>
          <p:nvPr/>
        </p:nvSpPr>
        <p:spPr>
          <a:xfrm>
            <a:off x="0" y="6477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en-US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Čemu je služi</a:t>
            </a: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o nakit u antičko doba?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FB89E-26BC-42BD-A3C7-ECBA05D8D9A7}"/>
              </a:ext>
            </a:extLst>
          </p:cNvPr>
          <p:cNvSpPr txBox="1"/>
          <p:nvPr/>
        </p:nvSpPr>
        <p:spPr>
          <a:xfrm>
            <a:off x="685800" y="2415614"/>
            <a:ext cx="15773400" cy="7871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Ukras i pokazivanje ljepote </a:t>
            </a:r>
            <a:r>
              <a:rPr lang="hr-HR" sz="2500">
                <a:latin typeface="The Youngest" panose="020B0604020202020204" charset="0"/>
              </a:rPr>
              <a:t>- Osnovna svrha nakita bila je ukrašavanje tijela. Naušnice, ogrlice, prstenje i narukvice nosili su se kako bi naglasili ljepotu i eleganciju.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Simbol bogatstva i društvenog položaja - </a:t>
            </a:r>
            <a:r>
              <a:rPr lang="hr-HR" sz="2500">
                <a:latin typeface="The Youngest" panose="020B0604020202020204" charset="0"/>
              </a:rPr>
              <a:t>Zlatni i srebrni nakit pokazivao je bogatstvo i ugled osobe. Luksuzniji nakit nosili su pripadnici viših društvenih slojeva.Količina i kvaliteta nakita često su označavale društveni status.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Zaštitna i religijska uloga </a:t>
            </a:r>
            <a:r>
              <a:rPr lang="hr-HR" sz="2500">
                <a:latin typeface="The Youngest" panose="020B0604020202020204" charset="0"/>
              </a:rPr>
              <a:t>- Neki ukrasi imali su zaštitno ili magijsko značenje. Heraklov čvor smatrao se simbolom zaštite i iscjeljenja. Privjesci i amuleti nosili su se za sreću i zaštitu od zla.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Oznaka pripadnosti i prava </a:t>
            </a:r>
            <a:r>
              <a:rPr lang="hr-HR" sz="2500">
                <a:latin typeface="The Youngest" panose="020B0604020202020204" charset="0"/>
              </a:rPr>
              <a:t>- U Rimskom Carstvu pojedine vrste nakita bile su povezane s određenim staležima.Zlatni prsten bio je simbol posebnog društvenog položaja i prava.U početku su ga smjeli nositi samo plemići i viši slojevi društva.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Amuleti i zaštita djece </a:t>
            </a:r>
            <a:r>
              <a:rPr lang="hr-HR" sz="2500">
                <a:latin typeface="The Youngest" panose="020B0604020202020204" charset="0"/>
              </a:rPr>
              <a:t>- osebni privjesci, poput bule (bulla), služili su kao zaštitni amuleti. Najčešće su ih nosila djeca radi zaštite od nesreće i zlih sila.Taj običaj Rimljani su preuzeli od Etruščana.</a:t>
            </a:r>
          </a:p>
          <a:p>
            <a:pPr>
              <a:lnSpc>
                <a:spcPct val="150000"/>
              </a:lnSpc>
            </a:pPr>
            <a:endParaRPr lang="hr-HR" sz="2500">
              <a:latin typeface="The Youngest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5806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/>
          <p:nvPr/>
        </p:nvSpPr>
        <p:spPr>
          <a:xfrm>
            <a:off x="0" y="1181100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611BA-098B-4FBE-8FC0-16A5FD38C48B}"/>
              </a:ext>
            </a:extLst>
          </p:cNvPr>
          <p:cNvSpPr txBox="1"/>
          <p:nvPr/>
        </p:nvSpPr>
        <p:spPr>
          <a:xfrm>
            <a:off x="152400" y="1562100"/>
            <a:ext cx="15316200" cy="7530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Naušnice nisu bile samo ukras, već i simbol bogatstva, društvenog položaja i ljepote. Nosile su ih uglavnom žene.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Koristile su se u svakodnevnom životu i posebnim prilikama.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Postoji mnogo različitih vrsta i oblika naušnica, ali one se mogu razlikovati prema načinu kopčanja.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Dijele se u dvije skupine;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 naušnice sa karikom u obliku prstena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i na one sa s-kukicom.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Oba načina imaju brojne varijacije tako da se nerijetko isti način ukrašavanja može naći sa dva različita načina kopčanja. Žica savijena u obliku prstena može imati otvorene ili zatvorene krajeve. Najjednostavniji primjeri naušnica sa s-kukicom su oni izrađivani od glatke žice koja je pričvršćena na ukrasnu glavu od zlatnog lima.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Obje su se skupine naušnica proizvodile i nosile u isto vrijeme. A prilikom datiranja nakita treba uzeti u obzir da su se naušnice dugo čuvale u obitelji i prenosile sa naraštaja na naraštaj.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ABCAB-23D9-4BAD-B6A7-80724BEF8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1790700"/>
            <a:ext cx="3581400" cy="3715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EBA40F-6BA1-4CD7-88F2-637570B899D7}"/>
              </a:ext>
            </a:extLst>
          </p:cNvPr>
          <p:cNvSpPr txBox="1"/>
          <p:nvPr/>
        </p:nvSpPr>
        <p:spPr>
          <a:xfrm>
            <a:off x="0" y="150381"/>
            <a:ext cx="18288000" cy="125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cs typeface="Times New Roman Italics"/>
              </a:rPr>
              <a:t>O naušnicama</a:t>
            </a:r>
          </a:p>
        </p:txBody>
      </p:sp>
    </p:spTree>
    <p:extLst>
      <p:ext uri="{BB962C8B-B14F-4D97-AF65-F5344CB8AC3E}">
        <p14:creationId xmlns:p14="http://schemas.microsoft.com/office/powerpoint/2010/main" val="52990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D8ABCA-CEFB-4621-857E-717B5B7E777E}"/>
              </a:ext>
            </a:extLst>
          </p:cNvPr>
          <p:cNvSpPr txBox="1"/>
          <p:nvPr/>
        </p:nvSpPr>
        <p:spPr>
          <a:xfrm>
            <a:off x="8686800" y="3086100"/>
            <a:ext cx="8763000" cy="57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Rimski nakit najčešće se izrađivao od zlata i srebra.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Zlato je bilo vrlo cijenjeno zbog svoje ljepote i sjaja, ali je u čistom obliku bilo mekano pa se miješalo s drugim metalima kako bi postalo čvršće i pogodnije za izradu nakita.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Proces izrade nakita započinjao je vađenjem rude iz rudnika. Nakon vađenja ruda se čistila, usitnjavala, ispirala i talila kako bi se dobio metal spreman za obradu.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Rimljani su imali razvijeno rudarstvo, posebno na području Dalmacije i Panonije.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9046A57-BFF1-47D6-B3C7-4D38AF56E03A}"/>
              </a:ext>
            </a:extLst>
          </p:cNvPr>
          <p:cNvSpPr txBox="1"/>
          <p:nvPr/>
        </p:nvSpPr>
        <p:spPr>
          <a:xfrm>
            <a:off x="0" y="5715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Izrada nakita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B23BA1-ACF0-467C-BDD9-BBBB0C68E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5"/>
          <a:stretch/>
        </p:blipFill>
        <p:spPr>
          <a:xfrm>
            <a:off x="152400" y="3543300"/>
            <a:ext cx="7696200" cy="45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3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1563606"/>
            <a:ext cx="18288000" cy="0"/>
          </a:xfrm>
          <a:prstGeom prst="line">
            <a:avLst/>
          </a:prstGeom>
          <a:ln w="9525" cap="flat">
            <a:solidFill>
              <a:srgbClr val="7B766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B355BB-7B06-4D22-B131-724FDFD4BDB9}"/>
              </a:ext>
            </a:extLst>
          </p:cNvPr>
          <p:cNvSpPr txBox="1"/>
          <p:nvPr/>
        </p:nvSpPr>
        <p:spPr>
          <a:xfrm>
            <a:off x="381000" y="2781300"/>
            <a:ext cx="9150530" cy="637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 b="1">
                <a:latin typeface="The Youngest" panose="020B0604020202020204" charset="0"/>
              </a:rPr>
              <a:t>Filigran </a:t>
            </a:r>
            <a:r>
              <a:rPr lang="hr-HR" sz="2500">
                <a:latin typeface="The Youngest" panose="020B0604020202020204" charset="0"/>
              </a:rPr>
              <a:t>je tehnika ukrašavanja tankim zlatnim ili srebrnim žicama, dok je granulacija ukrašavanje sitnim metalnim kuglicama.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Ove tehnike Rimljani su preuzeli od Grka i Etruščana.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Nakit se često dodatno ukrašavao: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biserima,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dragim i poludragim kamenjem,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staklom u boji,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500">
                <a:latin typeface="The Youngest" panose="020B0604020202020204" charset="0"/>
              </a:rPr>
              <a:t>emajlom.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r-HR" sz="2500">
                <a:latin typeface="The Youngest" panose="020B0604020202020204" charset="0"/>
              </a:rPr>
              <a:t>Posebno je bila popularna polikromija, odnosno kombiniranje više boja i materijala na jednom predmetu.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C70FE7-C7CD-4B5E-A18A-516524F08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3086100"/>
            <a:ext cx="5407621" cy="5182049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FF3B081D-98E5-44DB-96BC-754A45958CAD}"/>
              </a:ext>
            </a:extLst>
          </p:cNvPr>
          <p:cNvSpPr txBox="1"/>
          <p:nvPr/>
        </p:nvSpPr>
        <p:spPr>
          <a:xfrm>
            <a:off x="0" y="571500"/>
            <a:ext cx="18288000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53"/>
              </a:lnSpc>
            </a:pPr>
            <a:r>
              <a:rPr lang="hr-HR" sz="9600" i="1" spc="-649">
                <a:solidFill>
                  <a:srgbClr val="7B766D"/>
                </a:solidFill>
                <a:latin typeface="Times New Roman Italics"/>
                <a:ea typeface="Times New Roman Italics"/>
                <a:cs typeface="Times New Roman Italics"/>
                <a:sym typeface="Times New Roman Italics"/>
              </a:rPr>
              <a:t>Izrada nakita</a:t>
            </a:r>
            <a:endParaRPr lang="en-US" sz="9600" i="1" spc="-649">
              <a:solidFill>
                <a:srgbClr val="7B766D"/>
              </a:solidFill>
              <a:latin typeface="Times New Roman Italics"/>
              <a:ea typeface="Times New Roman Italics"/>
              <a:cs typeface="Times New Roman Italics"/>
              <a:sym typeface="Times New Roman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1566</Words>
  <Application>Microsoft Office PowerPoint</Application>
  <PresentationFormat>Custom</PresentationFormat>
  <Paragraphs>150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The Seasons</vt:lpstr>
      <vt:lpstr>The Youngest</vt:lpstr>
      <vt:lpstr>Arial</vt:lpstr>
      <vt:lpstr>Cambria</vt:lpstr>
      <vt:lpstr>Times New Roman Italics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Antičke naušnice</dc:title>
  <dc:creator>Stanka</dc:creator>
  <cp:lastModifiedBy>Stanka Damić</cp:lastModifiedBy>
  <cp:revision>32</cp:revision>
  <dcterms:created xsi:type="dcterms:W3CDTF">2006-08-16T00:00:00Z</dcterms:created>
  <dcterms:modified xsi:type="dcterms:W3CDTF">2026-05-16T14:44:42Z</dcterms:modified>
  <dc:identifier>DAHJqUzFhpc</dc:identifier>
</cp:coreProperties>
</file>