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760C18-D856-44F8-8EDA-6DAA71D3CC50}" v="51" dt="2026-05-04T16:48:20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D61BC-B5FD-4713-9D87-874F50BF4A2B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E858D-0B1C-479D-AE7B-ABC52B0096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651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E858D-0B1C-479D-AE7B-ABC52B0096AC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606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4AAA-C929-40E0-9119-8411EEF2DED3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Kockice za igru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847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4AAA-C929-40E0-9119-8411EEF2DED3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E53D58-D490-49BB-A0CC-A94F78B2E1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475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4AAA-C929-40E0-9119-8411EEF2DED3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E53D58-D490-49BB-A0CC-A94F78B2E1BD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98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4AAA-C929-40E0-9119-8411EEF2DED3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E53D58-D490-49BB-A0CC-A94F78B2E1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0621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4AAA-C929-40E0-9119-8411EEF2DED3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E53D58-D490-49BB-A0CC-A94F78B2E1BD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2618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4AAA-C929-40E0-9119-8411EEF2DED3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E53D58-D490-49BB-A0CC-A94F78B2E1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8405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4AAA-C929-40E0-9119-8411EEF2DED3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3D58-D490-49BB-A0CC-A94F78B2E1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0782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4AAA-C929-40E0-9119-8411EEF2DED3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3D58-D490-49BB-A0CC-A94F78B2E1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992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4AAA-C929-40E0-9119-8411EEF2DED3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3D58-D490-49BB-A0CC-A94F78B2E1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472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4AAA-C929-40E0-9119-8411EEF2DED3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E53D58-D490-49BB-A0CC-A94F78B2E1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263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4AAA-C929-40E0-9119-8411EEF2DED3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CE53D58-D490-49BB-A0CC-A94F78B2E1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824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4AAA-C929-40E0-9119-8411EEF2DED3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CE53D58-D490-49BB-A0CC-A94F78B2E1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21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4AAA-C929-40E0-9119-8411EEF2DED3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3D58-D490-49BB-A0CC-A94F78B2E1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473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4AAA-C929-40E0-9119-8411EEF2DED3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3D58-D490-49BB-A0CC-A94F78B2E1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314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4AAA-C929-40E0-9119-8411EEF2DED3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3D58-D490-49BB-A0CC-A94F78B2E1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435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4AAA-C929-40E0-9119-8411EEF2DED3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E53D58-D490-49BB-A0CC-A94F78B2E1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745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14AAA-C929-40E0-9119-8411EEF2DED3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dirty="0"/>
              <a:t>Kockice za igru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r>
              <a:rPr lang="hr-HR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1985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Question_mark_3d.p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9BE635-01A8-168F-C117-2A9311A0C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KOCKICE ZA IGRU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9AD84E-9839-8954-AB77-468DE79047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/>
              <a:t>ANTONIA </a:t>
            </a:r>
            <a:r>
              <a:rPr lang="hr-HR" b="1" dirty="0" smtClean="0"/>
              <a:t>ŠENDO, 6.A</a:t>
            </a:r>
          </a:p>
          <a:p>
            <a:r>
              <a:rPr lang="hr-HR" b="1" dirty="0" smtClean="0"/>
              <a:t>Osnovna škola „Vladimir Nazor” PLOČE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101864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6AC3E77-BD6F-3D8C-0BF8-2511D4DF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hr-HR" b="1" dirty="0"/>
              <a:t>QUIZ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29EE83-EFAC-D4F1-FEC1-E151FD41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0"/>
            <a:ext cx="3653961" cy="685800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hr-HR" sz="1400" b="1" dirty="0"/>
              <a:t>Kako su Rimljani nazivali kockice za igru?</a:t>
            </a:r>
          </a:p>
          <a:p>
            <a:pPr>
              <a:buAutoNum type="alphaLcParenR"/>
            </a:pPr>
            <a:r>
              <a:rPr lang="hr-HR" sz="1400" b="1" dirty="0" err="1"/>
              <a:t>Tabulae</a:t>
            </a:r>
            <a:endParaRPr lang="hr-HR" sz="1400" b="1" dirty="0"/>
          </a:p>
          <a:p>
            <a:pPr>
              <a:buAutoNum type="alphaLcParenR"/>
            </a:pPr>
            <a:r>
              <a:rPr lang="hr-HR" sz="1400" b="1" dirty="0" err="1"/>
              <a:t>Tessarae</a:t>
            </a:r>
            <a:endParaRPr lang="hr-HR" sz="1400" b="1" dirty="0"/>
          </a:p>
          <a:p>
            <a:pPr>
              <a:buAutoNum type="alphaLcParenR"/>
            </a:pPr>
            <a:r>
              <a:rPr lang="hr-HR" sz="1400" b="1" dirty="0"/>
              <a:t>Ludi</a:t>
            </a:r>
          </a:p>
          <a:p>
            <a:pPr>
              <a:buAutoNum type="alphaLcParenR"/>
            </a:pPr>
            <a:r>
              <a:rPr lang="hr-HR" sz="1400" b="1" dirty="0"/>
              <a:t>Numeri</a:t>
            </a:r>
          </a:p>
          <a:p>
            <a:pPr>
              <a:buAutoNum type="alphaLcParenR"/>
            </a:pPr>
            <a:endParaRPr lang="hr-HR" sz="1400" b="1" dirty="0"/>
          </a:p>
          <a:p>
            <a:pPr marL="342000" indent="-342000">
              <a:buNone/>
            </a:pPr>
            <a:r>
              <a:rPr lang="hr-HR" sz="1400" b="1" dirty="0"/>
              <a:t>2. Od čega su Rimljani pravili kockice za igru?</a:t>
            </a:r>
          </a:p>
          <a:p>
            <a:pPr marL="342000" indent="-342000">
              <a:buAutoNum type="alphaLcParenR"/>
            </a:pPr>
            <a:r>
              <a:rPr lang="hr-HR" sz="1400" b="1" dirty="0"/>
              <a:t>Plastike</a:t>
            </a:r>
          </a:p>
          <a:p>
            <a:pPr marL="342000" indent="-342000">
              <a:buAutoNum type="alphaLcParenR"/>
            </a:pPr>
            <a:r>
              <a:rPr lang="hr-HR" sz="1400" b="1" dirty="0"/>
              <a:t>Stakla</a:t>
            </a:r>
          </a:p>
          <a:p>
            <a:pPr marL="342000" indent="-342000">
              <a:buAutoNum type="alphaLcParenR"/>
            </a:pPr>
            <a:r>
              <a:rPr lang="hr-HR" sz="1400" b="1" dirty="0"/>
              <a:t>Kosti i drveta</a:t>
            </a:r>
          </a:p>
          <a:p>
            <a:pPr marL="342000" indent="-342000">
              <a:buAutoNum type="alphaLcParenR"/>
            </a:pPr>
            <a:r>
              <a:rPr lang="hr-HR" sz="1400" b="1" dirty="0"/>
              <a:t>Papira</a:t>
            </a:r>
          </a:p>
          <a:p>
            <a:pPr>
              <a:buAutoNum type="alphaLcParenR"/>
            </a:pPr>
            <a:endParaRPr lang="hr-HR" sz="1400" b="1" dirty="0"/>
          </a:p>
          <a:p>
            <a:pPr marL="342000" indent="-342000">
              <a:buNone/>
            </a:pPr>
            <a:r>
              <a:rPr lang="hr-HR" sz="1400" b="1" dirty="0"/>
              <a:t>3. Koliko strana ima klasična rimska kockica?</a:t>
            </a:r>
          </a:p>
          <a:p>
            <a:pPr marL="342000" indent="-342000">
              <a:buAutoNum type="alphaLcParenR"/>
            </a:pPr>
            <a:r>
              <a:rPr lang="hr-HR" sz="1400" b="1" dirty="0"/>
              <a:t>4</a:t>
            </a:r>
          </a:p>
          <a:p>
            <a:pPr marL="342000" indent="-342000">
              <a:buAutoNum type="alphaLcParenR"/>
            </a:pPr>
            <a:r>
              <a:rPr lang="hr-HR" sz="1400" b="1" dirty="0"/>
              <a:t>6</a:t>
            </a:r>
          </a:p>
          <a:p>
            <a:pPr marL="342000" indent="-342000">
              <a:buAutoNum type="alphaLcParenR"/>
            </a:pPr>
            <a:r>
              <a:rPr lang="hr-HR" sz="1400" b="1" dirty="0"/>
              <a:t>8</a:t>
            </a:r>
          </a:p>
          <a:p>
            <a:pPr marL="342000" indent="-342000">
              <a:buAutoNum type="alphaLcParenR"/>
            </a:pPr>
            <a:r>
              <a:rPr lang="hr-HR" sz="1400" b="1" dirty="0"/>
              <a:t>10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2DCF57B-51CF-1A64-E98E-61430B890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1762" y="2007651"/>
            <a:ext cx="3012216" cy="4136633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616DCF4F-130D-E39C-0FF7-D27AEEF94B8A}"/>
              </a:ext>
            </a:extLst>
          </p:cNvPr>
          <p:cNvSpPr txBox="1"/>
          <p:nvPr/>
        </p:nvSpPr>
        <p:spPr>
          <a:xfrm>
            <a:off x="8377678" y="0"/>
            <a:ext cx="3883742" cy="12182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spcBef>
                <a:spcPts val="1000"/>
              </a:spcBef>
            </a:pPr>
            <a:r>
              <a:rPr lang="hr-HR" sz="1400" b="1" dirty="0"/>
              <a:t>4</a:t>
            </a:r>
            <a:r>
              <a:rPr lang="hr-HR" sz="1400" dirty="0"/>
              <a:t>. </a:t>
            </a:r>
            <a:r>
              <a:rPr lang="hr-HR" sz="1400" b="1" dirty="0"/>
              <a:t>Koliko je kockanje bilo dopušteno u starom Rimu?</a:t>
            </a:r>
          </a:p>
          <a:p>
            <a:pPr marL="342000" indent="-342000">
              <a:spcBef>
                <a:spcPts val="1000"/>
              </a:spcBef>
              <a:buAutoNum type="alphaLcParenR"/>
            </a:pPr>
            <a:r>
              <a:rPr lang="hr-HR" sz="1400" b="1" dirty="0"/>
              <a:t>Svaki dan</a:t>
            </a:r>
          </a:p>
          <a:p>
            <a:pPr marL="342000" indent="-342000">
              <a:spcBef>
                <a:spcPts val="1000"/>
              </a:spcBef>
              <a:buAutoNum type="alphaLcParenR"/>
            </a:pPr>
            <a:r>
              <a:rPr lang="hr-HR" sz="1400" b="1" dirty="0"/>
              <a:t>Samo vikendom</a:t>
            </a:r>
          </a:p>
          <a:p>
            <a:pPr marL="342000" indent="-342000">
              <a:spcBef>
                <a:spcPts val="1000"/>
              </a:spcBef>
              <a:buAutoNum type="alphaLcParenR"/>
            </a:pPr>
            <a:r>
              <a:rPr lang="hr-HR" sz="1400" b="1" dirty="0"/>
              <a:t>Tijekom blagdana</a:t>
            </a:r>
          </a:p>
          <a:p>
            <a:pPr marL="342000" indent="-342000">
              <a:spcBef>
                <a:spcPts val="1000"/>
              </a:spcBef>
              <a:buAutoNum type="alphaLcParenR"/>
            </a:pPr>
            <a:r>
              <a:rPr lang="hr-HR" sz="1400" b="1" dirty="0"/>
              <a:t>Nikada</a:t>
            </a:r>
          </a:p>
          <a:p>
            <a:pPr marL="342000" indent="-342000">
              <a:spcBef>
                <a:spcPts val="1000"/>
              </a:spcBef>
              <a:buAutoNum type="alphaLcParenR"/>
            </a:pPr>
            <a:endParaRPr lang="hr-HR" sz="1400" b="1" dirty="0"/>
          </a:p>
          <a:p>
            <a:pPr marL="342000" indent="-342000">
              <a:spcBef>
                <a:spcPts val="1000"/>
              </a:spcBef>
            </a:pPr>
            <a:r>
              <a:rPr lang="hr-HR" sz="1400" b="1" dirty="0"/>
              <a:t>5. Kako se zvao poznati rimski blagdan kad su se svi mogli kockati?</a:t>
            </a:r>
          </a:p>
          <a:p>
            <a:pPr marL="342000" indent="-342000">
              <a:spcBef>
                <a:spcPts val="1000"/>
              </a:spcBef>
              <a:buAutoNum type="alphaLcParenR"/>
            </a:pPr>
            <a:r>
              <a:rPr lang="hr-HR" sz="1400" b="1" dirty="0"/>
              <a:t>Olimpija</a:t>
            </a:r>
          </a:p>
          <a:p>
            <a:pPr marL="342000" indent="-342000">
              <a:spcBef>
                <a:spcPts val="1000"/>
              </a:spcBef>
              <a:buAutoNum type="alphaLcParenR"/>
            </a:pPr>
            <a:r>
              <a:rPr lang="hr-HR" sz="1400" b="1" dirty="0"/>
              <a:t>Saturnalija</a:t>
            </a:r>
          </a:p>
          <a:p>
            <a:pPr marL="342000" indent="-342000">
              <a:spcBef>
                <a:spcPts val="1000"/>
              </a:spcBef>
              <a:buAutoNum type="alphaLcParenR"/>
            </a:pPr>
            <a:r>
              <a:rPr lang="hr-HR" sz="1400" b="1" dirty="0"/>
              <a:t>Karneval kockanja</a:t>
            </a:r>
          </a:p>
          <a:p>
            <a:pPr marL="342000" indent="-342000">
              <a:spcBef>
                <a:spcPts val="1000"/>
              </a:spcBef>
              <a:buAutoNum type="alphaLcParenR"/>
            </a:pPr>
            <a:r>
              <a:rPr lang="hr-HR" sz="1400" b="1" dirty="0"/>
              <a:t>Festival Rima</a:t>
            </a:r>
          </a:p>
          <a:p>
            <a:pPr marL="342900" indent="-342900">
              <a:spcBef>
                <a:spcPts val="1000"/>
              </a:spcBef>
              <a:buAutoNum type="alphaLcParenR"/>
            </a:pPr>
            <a:endParaRPr lang="hr-HR" sz="1400" b="1" dirty="0"/>
          </a:p>
          <a:p>
            <a:pPr marL="342000" indent="-342000">
              <a:spcBef>
                <a:spcPts val="1000"/>
              </a:spcBef>
            </a:pPr>
            <a:r>
              <a:rPr lang="hr-HR" sz="1400" b="1" dirty="0"/>
              <a:t>6. Što znači izreka „Kocka je bačena”?</a:t>
            </a:r>
          </a:p>
          <a:p>
            <a:pPr marL="342000" indent="-342000">
              <a:spcBef>
                <a:spcPts val="1000"/>
              </a:spcBef>
              <a:buAutoNum type="alphaLcParenR"/>
            </a:pPr>
            <a:r>
              <a:rPr lang="hr-HR" sz="1400" b="1" dirty="0"/>
              <a:t>Igra počinje</a:t>
            </a:r>
          </a:p>
          <a:p>
            <a:pPr marL="342000" indent="-342000">
              <a:spcBef>
                <a:spcPts val="1000"/>
              </a:spcBef>
              <a:buAutoNum type="alphaLcParenR"/>
            </a:pPr>
            <a:r>
              <a:rPr lang="hr-HR" sz="1400" b="1" dirty="0"/>
              <a:t>Netko vara</a:t>
            </a:r>
          </a:p>
          <a:p>
            <a:pPr marL="342000" indent="-342000">
              <a:spcBef>
                <a:spcPts val="1000"/>
              </a:spcBef>
              <a:buAutoNum type="alphaLcParenR"/>
            </a:pPr>
            <a:r>
              <a:rPr lang="hr-HR" sz="1400" b="1" dirty="0"/>
              <a:t>Kraj igre</a:t>
            </a:r>
          </a:p>
          <a:p>
            <a:pPr marL="342000" indent="-342000">
              <a:spcBef>
                <a:spcPts val="1000"/>
              </a:spcBef>
              <a:buAutoNum type="alphaLcParenR"/>
            </a:pPr>
            <a:r>
              <a:rPr lang="hr-HR" sz="1400" b="1" dirty="0"/>
              <a:t>Odluka je donesena</a:t>
            </a:r>
          </a:p>
          <a:p>
            <a:pPr>
              <a:spcBef>
                <a:spcPts val="1000"/>
              </a:spcBef>
            </a:pPr>
            <a:endParaRPr lang="hr-HR" sz="1400" dirty="0"/>
          </a:p>
          <a:p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  <a:p>
            <a:pPr marL="342900" indent="-342900">
              <a:buAutoNum type="alphaLcParenR"/>
            </a:pP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07993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6E21BD-CB14-EC35-8D9A-57121F7FB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3407" y="2396613"/>
            <a:ext cx="8915399" cy="2262781"/>
          </a:xfrm>
        </p:spPr>
        <p:txBody>
          <a:bodyPr>
            <a:normAutofit/>
          </a:bodyPr>
          <a:lstStyle/>
          <a:p>
            <a:r>
              <a:rPr lang="hr-HR" sz="9600" b="1" dirty="0"/>
              <a:t>KRAJ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D3B1E3-6A14-FB7A-2F23-08EDD6EB7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3407" y="4659394"/>
            <a:ext cx="8915399" cy="1126283"/>
          </a:xfrm>
        </p:spPr>
        <p:txBody>
          <a:bodyPr>
            <a:normAutofit/>
          </a:bodyPr>
          <a:lstStyle/>
          <a:p>
            <a:r>
              <a:rPr lang="hr-HR" sz="2800" b="1" smtClean="0"/>
              <a:t>Hvala </a:t>
            </a:r>
            <a:r>
              <a:rPr lang="hr-HR" sz="2800" b="1"/>
              <a:t>na </a:t>
            </a:r>
            <a:r>
              <a:rPr lang="hr-HR" sz="2800" b="1" smtClean="0"/>
              <a:t>gledanju!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895168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430D8D4-75CE-1CB6-D2A1-EF91B85CA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dirty="0"/>
              <a:t>KOCKICE ZA IGRU U STAROME RIMU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C6C5DE-6118-FE63-8374-B0892DAA3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err="1"/>
              <a:t>Kockice</a:t>
            </a:r>
            <a:r>
              <a:rPr lang="en-US" b="1" dirty="0"/>
              <a:t> za </a:t>
            </a:r>
            <a:r>
              <a:rPr lang="en-US" b="1" dirty="0" err="1"/>
              <a:t>igru</a:t>
            </a:r>
            <a:r>
              <a:rPr lang="en-US" b="1" dirty="0"/>
              <a:t> bile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vrlo</a:t>
            </a:r>
            <a:r>
              <a:rPr lang="en-US" b="1" dirty="0"/>
              <a:t> </a:t>
            </a:r>
            <a:r>
              <a:rPr lang="en-US" b="1" dirty="0" err="1"/>
              <a:t>popularne</a:t>
            </a:r>
            <a:r>
              <a:rPr lang="en-US" b="1" dirty="0"/>
              <a:t> u </a:t>
            </a:r>
            <a:r>
              <a:rPr lang="en-US" b="1" dirty="0" err="1"/>
              <a:t>starom</a:t>
            </a:r>
            <a:r>
              <a:rPr lang="en-US" b="1" dirty="0"/>
              <a:t> Rimu</a:t>
            </a:r>
          </a:p>
          <a:p>
            <a:r>
              <a:rPr lang="en-US" b="1" dirty="0" err="1"/>
              <a:t>Koristile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se za </a:t>
            </a:r>
            <a:r>
              <a:rPr lang="en-US" b="1" dirty="0" err="1"/>
              <a:t>zabavu</a:t>
            </a:r>
            <a:r>
              <a:rPr lang="en-US" b="1" dirty="0"/>
              <a:t>, </a:t>
            </a:r>
            <a:r>
              <a:rPr lang="en-US" b="1" dirty="0" err="1"/>
              <a:t>ali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za </a:t>
            </a:r>
            <a:r>
              <a:rPr lang="en-US" b="1" dirty="0" err="1"/>
              <a:t>igre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sreću</a:t>
            </a:r>
            <a:endParaRPr lang="en-US" b="1" dirty="0"/>
          </a:p>
          <a:p>
            <a:r>
              <a:rPr lang="en-US" b="1" dirty="0" err="1"/>
              <a:t>Igrali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ih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bogati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siromašni</a:t>
            </a:r>
            <a:r>
              <a:rPr lang="en-US" b="1" dirty="0"/>
              <a:t>, </a:t>
            </a:r>
            <a:r>
              <a:rPr lang="en-US" b="1" dirty="0" err="1"/>
              <a:t>Rimljani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ih</a:t>
            </a:r>
            <a:r>
              <a:rPr lang="en-US" b="1" dirty="0"/>
              <a:t> </a:t>
            </a:r>
            <a:r>
              <a:rPr lang="en-US" b="1" dirty="0" err="1"/>
              <a:t>nazivali</a:t>
            </a:r>
            <a:r>
              <a:rPr lang="en-US" b="1" dirty="0"/>
              <a:t> „tesserae”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F3F26507-B9FD-D728-039F-581762D69C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 b="-1"/>
          <a:stretch>
            <a:fillRect/>
          </a:stretch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47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7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86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87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1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C6DC044-A37A-0129-CC18-BF78F1A7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PODRIJETLO KOCKICA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DAB329-B573-1807-4F5A-19A768E6F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5" y="2133600"/>
            <a:ext cx="5122652" cy="37592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err="1"/>
              <a:t>Kockice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postojale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prije</a:t>
            </a:r>
            <a:r>
              <a:rPr lang="en-US" b="1" dirty="0"/>
              <a:t> </a:t>
            </a:r>
            <a:r>
              <a:rPr lang="en-US" b="1" dirty="0" err="1"/>
              <a:t>Rimljana</a:t>
            </a:r>
            <a:endParaRPr lang="en-US" b="1" dirty="0"/>
          </a:p>
          <a:p>
            <a:r>
              <a:rPr lang="en-US" b="1" dirty="0" err="1"/>
              <a:t>Koristile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se u </a:t>
            </a:r>
            <a:r>
              <a:rPr lang="en-US" b="1" dirty="0" err="1"/>
              <a:t>starom</a:t>
            </a:r>
            <a:r>
              <a:rPr lang="en-US" b="1" dirty="0"/>
              <a:t> </a:t>
            </a:r>
            <a:r>
              <a:rPr lang="en-US" b="1" dirty="0" err="1"/>
              <a:t>Egiptu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Mezopotamiji</a:t>
            </a:r>
            <a:endParaRPr lang="en-US" b="1" dirty="0"/>
          </a:p>
          <a:p>
            <a:r>
              <a:rPr lang="en-US" b="1" dirty="0" err="1"/>
              <a:t>Rimljani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ih</a:t>
            </a:r>
            <a:r>
              <a:rPr lang="en-US" b="1" dirty="0"/>
              <a:t> </a:t>
            </a:r>
            <a:r>
              <a:rPr lang="en-US" b="1" dirty="0" err="1"/>
              <a:t>preuzeli</a:t>
            </a:r>
            <a:r>
              <a:rPr lang="en-US" b="1" dirty="0"/>
              <a:t> od </a:t>
            </a:r>
            <a:r>
              <a:rPr lang="en-US" b="1" dirty="0" err="1"/>
              <a:t>drugih</a:t>
            </a:r>
            <a:r>
              <a:rPr lang="en-US" b="1" dirty="0"/>
              <a:t> </a:t>
            </a:r>
            <a:r>
              <a:rPr lang="en-US" b="1" dirty="0" err="1"/>
              <a:t>naroda</a:t>
            </a:r>
            <a:endParaRPr lang="en-US" b="1" dirty="0"/>
          </a:p>
          <a:p>
            <a:r>
              <a:rPr lang="en-US" b="1" dirty="0"/>
              <a:t>S </a:t>
            </a:r>
            <a:r>
              <a:rPr lang="en-US" b="1" dirty="0" err="1"/>
              <a:t>vremenom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ih</a:t>
            </a:r>
            <a:r>
              <a:rPr lang="en-US" b="1" dirty="0"/>
              <a:t> </a:t>
            </a:r>
            <a:r>
              <a:rPr lang="en-US" b="1" dirty="0" err="1"/>
              <a:t>usavršili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učinili</a:t>
            </a:r>
            <a:r>
              <a:rPr lang="en-US" b="1" dirty="0"/>
              <a:t> </a:t>
            </a:r>
            <a:r>
              <a:rPr lang="en-US" b="1" dirty="0" err="1"/>
              <a:t>popularnima</a:t>
            </a:r>
            <a:endParaRPr lang="en-US" b="1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D84934D6-1E87-39E2-23A6-0874EE1476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6" y="1047441"/>
            <a:ext cx="5451627" cy="4443076"/>
          </a:xfrm>
          <a:prstGeom prst="rect">
            <a:avLst/>
          </a:prstGeom>
        </p:spPr>
      </p:pic>
      <p:sp>
        <p:nvSpPr>
          <p:cNvPr id="47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3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0D31E63E-1DE1-4400-9D1A-FA0378B291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A83DFD6-C067-2F0F-9F46-C02F14FD6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/>
              <a:t>IZGLED KOCKICA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7670C3C-7A05-C16D-BBA6-499384E0F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3" y="2040467"/>
            <a:ext cx="4802188" cy="3870755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"/>
            </a:pPr>
            <a:r>
              <a:rPr lang="en-US" dirty="0"/>
              <a:t> </a:t>
            </a:r>
            <a:r>
              <a:rPr lang="en-US" sz="1800" b="1" dirty="0" err="1"/>
              <a:t>Rimske</a:t>
            </a:r>
            <a:r>
              <a:rPr lang="en-US" sz="1800" b="1" dirty="0"/>
              <a:t> </a:t>
            </a:r>
            <a:r>
              <a:rPr lang="en-US" sz="1800" b="1" dirty="0" err="1"/>
              <a:t>kockice</a:t>
            </a:r>
            <a:r>
              <a:rPr lang="en-US" sz="1800" b="1" dirty="0"/>
              <a:t> </a:t>
            </a:r>
            <a:r>
              <a:rPr lang="en-US" sz="1800" b="1" dirty="0" err="1"/>
              <a:t>imale</a:t>
            </a:r>
            <a:r>
              <a:rPr lang="en-US" sz="1800" b="1" dirty="0"/>
              <a:t> </a:t>
            </a:r>
            <a:r>
              <a:rPr lang="en-US" sz="1800" b="1" dirty="0" err="1"/>
              <a:t>su</a:t>
            </a:r>
            <a:r>
              <a:rPr lang="en-US" sz="1800" b="1" dirty="0"/>
              <a:t> 6 </a:t>
            </a:r>
            <a:r>
              <a:rPr lang="en-US" sz="1800" b="1" dirty="0" err="1"/>
              <a:t>strana</a:t>
            </a:r>
            <a:endParaRPr lang="en-US" sz="1800" b="1" dirty="0"/>
          </a:p>
          <a:p>
            <a:pPr marL="285750" indent="-285750">
              <a:buFont typeface="Wingdings 3" charset="2"/>
              <a:buChar char=""/>
            </a:pPr>
            <a:r>
              <a:rPr lang="en-US" sz="1800" b="1" dirty="0"/>
              <a:t>Na </a:t>
            </a:r>
            <a:r>
              <a:rPr lang="en-US" sz="1800" b="1" dirty="0" err="1"/>
              <a:t>svakoj</a:t>
            </a:r>
            <a:r>
              <a:rPr lang="en-US" sz="1800" b="1" dirty="0"/>
              <a:t> </a:t>
            </a:r>
            <a:r>
              <a:rPr lang="en-US" sz="1800" b="1" dirty="0" err="1"/>
              <a:t>strani</a:t>
            </a:r>
            <a:r>
              <a:rPr lang="en-US" sz="1800" b="1" dirty="0"/>
              <a:t> bile </a:t>
            </a:r>
            <a:r>
              <a:rPr lang="en-US" sz="1800" b="1" dirty="0" err="1"/>
              <a:t>su</a:t>
            </a:r>
            <a:r>
              <a:rPr lang="en-US" sz="1800" b="1" dirty="0"/>
              <a:t> </a:t>
            </a:r>
            <a:r>
              <a:rPr lang="en-US" sz="1800" b="1" dirty="0" err="1"/>
              <a:t>točkice</a:t>
            </a:r>
            <a:r>
              <a:rPr lang="en-US" sz="1800" b="1" dirty="0"/>
              <a:t> od 1 do 6 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800" b="1" dirty="0" err="1"/>
              <a:t>Zbroj</a:t>
            </a:r>
            <a:r>
              <a:rPr lang="en-US" sz="1800" b="1" dirty="0"/>
              <a:t> </a:t>
            </a:r>
            <a:r>
              <a:rPr lang="en-US" sz="1800" b="1" dirty="0" err="1"/>
              <a:t>suprotnih</a:t>
            </a:r>
            <a:r>
              <a:rPr lang="en-US" sz="1800" b="1" dirty="0"/>
              <a:t> </a:t>
            </a:r>
            <a:r>
              <a:rPr lang="en-US" sz="1800" b="1" dirty="0" err="1"/>
              <a:t>strana</a:t>
            </a:r>
            <a:r>
              <a:rPr lang="en-US" sz="1800" b="1" dirty="0"/>
              <a:t> </a:t>
            </a:r>
            <a:r>
              <a:rPr lang="en-US" sz="1800" b="1" dirty="0" err="1"/>
              <a:t>često</a:t>
            </a:r>
            <a:r>
              <a:rPr lang="en-US" sz="1800" b="1" dirty="0"/>
              <a:t> je bio 7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800" b="1" dirty="0" err="1"/>
              <a:t>Vrlo</a:t>
            </a:r>
            <a:r>
              <a:rPr lang="en-US" sz="1800" b="1" dirty="0"/>
              <a:t> </a:t>
            </a:r>
            <a:r>
              <a:rPr lang="en-US" sz="1800" b="1" dirty="0" err="1"/>
              <a:t>su</a:t>
            </a:r>
            <a:r>
              <a:rPr lang="en-US" sz="1800" b="1" dirty="0"/>
              <a:t> </a:t>
            </a:r>
            <a:r>
              <a:rPr lang="en-US" sz="1800" b="1" dirty="0" err="1"/>
              <a:t>slične</a:t>
            </a:r>
            <a:r>
              <a:rPr lang="en-US" sz="1800" b="1" dirty="0"/>
              <a:t> </a:t>
            </a:r>
            <a:r>
              <a:rPr lang="en-US" sz="1800" b="1" dirty="0" err="1"/>
              <a:t>današnjim</a:t>
            </a:r>
            <a:r>
              <a:rPr lang="en-US" sz="1800" b="1" dirty="0"/>
              <a:t> </a:t>
            </a:r>
            <a:r>
              <a:rPr lang="en-US" sz="1800" b="1" dirty="0" err="1"/>
              <a:t>kockicama</a:t>
            </a:r>
            <a:endParaRPr lang="en-US" sz="1800" b="1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B08F7A55-4E36-9729-6040-F931D3E1A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8" r="-2" b="8992"/>
          <a:stretch>
            <a:fillRect/>
          </a:stretch>
        </p:blipFill>
        <p:spPr>
          <a:xfrm>
            <a:off x="7596715" y="3876474"/>
            <a:ext cx="3768466" cy="262732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03054A6-5C8C-5511-5CBD-FA1ECC38241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4" r="-2" b="7282"/>
          <a:stretch>
            <a:fillRect/>
          </a:stretch>
        </p:blipFill>
        <p:spPr>
          <a:xfrm>
            <a:off x="7596715" y="726805"/>
            <a:ext cx="3768466" cy="262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F2C295-5DA3-0A0D-774B-353B1F33A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hr-HR" sz="3200" b="1" dirty="0"/>
              <a:t>MATERIJALI KOCKICA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0FC976-FA3F-0F06-C6CB-84E20FA8F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</a:rPr>
              <a:t>Kockice su se izrađivale od raznih materijala: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b="1" dirty="0">
                <a:solidFill>
                  <a:schemeClr val="tx1"/>
                </a:solidFill>
              </a:rPr>
              <a:t>k</a:t>
            </a:r>
            <a:r>
              <a:rPr lang="hr-HR" b="1" dirty="0" smtClean="0">
                <a:solidFill>
                  <a:schemeClr val="tx1"/>
                </a:solidFill>
              </a:rPr>
              <a:t>osti</a:t>
            </a:r>
            <a:endParaRPr lang="hr-H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b="1" dirty="0">
                <a:solidFill>
                  <a:schemeClr val="tx1"/>
                </a:solidFill>
              </a:rPr>
              <a:t>d</a:t>
            </a:r>
            <a:r>
              <a:rPr lang="hr-HR" b="1" dirty="0" smtClean="0">
                <a:solidFill>
                  <a:schemeClr val="tx1"/>
                </a:solidFill>
              </a:rPr>
              <a:t>rveta</a:t>
            </a:r>
            <a:endParaRPr lang="hr-H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b="1" dirty="0">
                <a:solidFill>
                  <a:schemeClr val="tx1"/>
                </a:solidFill>
              </a:rPr>
              <a:t>s</a:t>
            </a:r>
            <a:r>
              <a:rPr lang="hr-HR" b="1" dirty="0" smtClean="0">
                <a:solidFill>
                  <a:schemeClr val="tx1"/>
                </a:solidFill>
              </a:rPr>
              <a:t>lonovače</a:t>
            </a:r>
            <a:endParaRPr lang="hr-H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b="1" dirty="0" smtClean="0">
                <a:solidFill>
                  <a:schemeClr val="tx1"/>
                </a:solidFill>
              </a:rPr>
              <a:t>neki </a:t>
            </a:r>
            <a:r>
              <a:rPr lang="hr-HR" b="1" dirty="0">
                <a:solidFill>
                  <a:schemeClr val="tx1"/>
                </a:solidFill>
              </a:rPr>
              <a:t>su bogatiji Rimljani imali ukrašenije i skuplje kockice nego ostali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tx1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E214C4B-E8AB-8E02-D0AF-154B863B9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" r="7" b="7"/>
          <a:stretch>
            <a:fillRect/>
          </a:stretch>
        </p:blipFill>
        <p:spPr>
          <a:xfrm>
            <a:off x="6106666" y="623190"/>
            <a:ext cx="2647024" cy="256358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87D64E2-F18F-8022-FFA4-DFD6E6A088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r="7395" b="1"/>
          <a:stretch>
            <a:fillRect/>
          </a:stretch>
        </p:blipFill>
        <p:spPr>
          <a:xfrm>
            <a:off x="8896519" y="623190"/>
            <a:ext cx="2647024" cy="256358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FC9031B-D647-6A16-5D12-0B2852A2B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" r="7" b="7"/>
          <a:stretch>
            <a:fillRect/>
          </a:stretch>
        </p:blipFill>
        <p:spPr>
          <a:xfrm>
            <a:off x="6106666" y="3328978"/>
            <a:ext cx="2647024" cy="25635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02AD8BA-A1D8-6B45-45E6-1C0C883E61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8" b="3"/>
          <a:stretch>
            <a:fillRect/>
          </a:stretch>
        </p:blipFill>
        <p:spPr>
          <a:xfrm>
            <a:off x="8896519" y="3328978"/>
            <a:ext cx="2647024" cy="25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3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F897162-D604-8AE4-2059-5FDFB297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IGRE S KOCKICAMA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34D436-D205-6744-745E-49A7E792D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err="1"/>
              <a:t>Rimljani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igrali</a:t>
            </a:r>
            <a:r>
              <a:rPr lang="en-US" b="1" dirty="0"/>
              <a:t> </a:t>
            </a:r>
            <a:r>
              <a:rPr lang="en-US" b="1" dirty="0" err="1"/>
              <a:t>razne</a:t>
            </a:r>
            <a:r>
              <a:rPr lang="en-US" b="1" dirty="0"/>
              <a:t> </a:t>
            </a:r>
            <a:r>
              <a:rPr lang="en-US" b="1" dirty="0" err="1"/>
              <a:t>igre</a:t>
            </a:r>
            <a:r>
              <a:rPr lang="en-US" b="1" dirty="0"/>
              <a:t> s </a:t>
            </a:r>
            <a:r>
              <a:rPr lang="en-US" b="1" dirty="0" err="1"/>
              <a:t>kockicama</a:t>
            </a:r>
            <a:endParaRPr lang="en-US" b="1" dirty="0"/>
          </a:p>
          <a:p>
            <a:r>
              <a:rPr lang="en-US" b="1" dirty="0" err="1"/>
              <a:t>Najčešće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to bile </a:t>
            </a:r>
            <a:r>
              <a:rPr lang="en-US" b="1" dirty="0" err="1"/>
              <a:t>igre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sreću</a:t>
            </a:r>
            <a:endParaRPr lang="en-US" b="1" dirty="0"/>
          </a:p>
          <a:p>
            <a:r>
              <a:rPr lang="en-US" b="1" dirty="0" err="1"/>
              <a:t>Igre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se </a:t>
            </a:r>
            <a:r>
              <a:rPr lang="en-US" b="1" dirty="0" err="1"/>
              <a:t>igrale</a:t>
            </a:r>
            <a:r>
              <a:rPr lang="en-US" b="1" dirty="0"/>
              <a:t> u </a:t>
            </a:r>
            <a:r>
              <a:rPr lang="en-US" b="1" dirty="0" err="1"/>
              <a:t>kućama</a:t>
            </a:r>
            <a:r>
              <a:rPr lang="en-US" b="1" dirty="0"/>
              <a:t>,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ulicama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u </a:t>
            </a:r>
            <a:r>
              <a:rPr lang="en-US" b="1" dirty="0" err="1"/>
              <a:t>gostionicama</a:t>
            </a:r>
            <a:endParaRPr lang="en-US" b="1" dirty="0"/>
          </a:p>
          <a:p>
            <a:r>
              <a:rPr lang="en-US" b="1" dirty="0" err="1"/>
              <a:t>Kockice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bile </a:t>
            </a:r>
            <a:r>
              <a:rPr lang="en-US" b="1" dirty="0" err="1"/>
              <a:t>važan</a:t>
            </a:r>
            <a:r>
              <a:rPr lang="en-US" b="1" dirty="0"/>
              <a:t> </a:t>
            </a:r>
            <a:r>
              <a:rPr lang="en-US" b="1" dirty="0" err="1"/>
              <a:t>dio</a:t>
            </a:r>
            <a:r>
              <a:rPr lang="en-US" b="1" dirty="0"/>
              <a:t> </a:t>
            </a:r>
            <a:r>
              <a:rPr lang="en-US" b="1" dirty="0" err="1"/>
              <a:t>svakodnevne</a:t>
            </a:r>
            <a:r>
              <a:rPr lang="en-US" b="1" dirty="0"/>
              <a:t> </a:t>
            </a:r>
            <a:r>
              <a:rPr lang="en-US" b="1" dirty="0" err="1"/>
              <a:t>zabave</a:t>
            </a:r>
            <a:endParaRPr lang="en-US" b="1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878938D8-F30B-3B1F-518A-BB19090C3E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43" y="640080"/>
            <a:ext cx="5213377" cy="5252773"/>
          </a:xfrm>
          <a:prstGeom prst="rect">
            <a:avLst/>
          </a:prstGeom>
        </p:spPr>
      </p:pic>
      <p:sp>
        <p:nvSpPr>
          <p:cNvPr id="4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F7446B8-30BB-37D8-65C0-73EDB8350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716" y="591725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300" b="1" dirty="0"/>
              <a:t>KOCKANJE (IGRE NA SREĆU)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31F12B-1D85-BDF7-2310-165D41F89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5" y="2133600"/>
            <a:ext cx="10130144" cy="37592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err="1"/>
              <a:t>Kockanje</a:t>
            </a:r>
            <a:r>
              <a:rPr lang="en-US" b="1" dirty="0"/>
              <a:t> je </a:t>
            </a:r>
            <a:r>
              <a:rPr lang="en-US" b="1" dirty="0" err="1"/>
              <a:t>bilo</a:t>
            </a:r>
            <a:r>
              <a:rPr lang="en-US" b="1" dirty="0"/>
              <a:t> </a:t>
            </a:r>
            <a:r>
              <a:rPr lang="en-US" b="1" dirty="0" err="1"/>
              <a:t>vrlo</a:t>
            </a:r>
            <a:r>
              <a:rPr lang="en-US" b="1" dirty="0"/>
              <a:t> </a:t>
            </a:r>
            <a:r>
              <a:rPr lang="en-US" b="1" dirty="0" err="1"/>
              <a:t>rašireno</a:t>
            </a:r>
            <a:r>
              <a:rPr lang="en-US" b="1" dirty="0"/>
              <a:t> u Rimskome </a:t>
            </a:r>
            <a:r>
              <a:rPr lang="en-US" b="1" dirty="0" err="1"/>
              <a:t>Carstvu</a:t>
            </a:r>
            <a:endParaRPr lang="en-US" b="1" dirty="0"/>
          </a:p>
          <a:p>
            <a:r>
              <a:rPr lang="en-US" b="1" dirty="0" err="1"/>
              <a:t>Iako</a:t>
            </a:r>
            <a:r>
              <a:rPr lang="en-US" b="1" dirty="0"/>
              <a:t> je </a:t>
            </a:r>
            <a:r>
              <a:rPr lang="en-US" b="1" dirty="0" err="1"/>
              <a:t>bilo</a:t>
            </a:r>
            <a:r>
              <a:rPr lang="en-US" b="1" dirty="0"/>
              <a:t> </a:t>
            </a:r>
            <a:r>
              <a:rPr lang="en-US" b="1" dirty="0" err="1"/>
              <a:t>službeno</a:t>
            </a:r>
            <a:r>
              <a:rPr lang="en-US" b="1" dirty="0"/>
              <a:t> </a:t>
            </a:r>
            <a:r>
              <a:rPr lang="en-US" b="1" dirty="0" err="1"/>
              <a:t>zabranjeno</a:t>
            </a:r>
            <a:r>
              <a:rPr lang="en-US" b="1" dirty="0"/>
              <a:t> , </a:t>
            </a:r>
            <a:r>
              <a:rPr lang="en-US" b="1" dirty="0" err="1"/>
              <a:t>ljudi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ga </a:t>
            </a:r>
            <a:r>
              <a:rPr lang="en-US" b="1" dirty="0" err="1"/>
              <a:t>često</a:t>
            </a:r>
            <a:r>
              <a:rPr lang="en-US" b="1" dirty="0"/>
              <a:t> </a:t>
            </a:r>
            <a:r>
              <a:rPr lang="en-US" b="1" dirty="0" err="1"/>
              <a:t>igrali</a:t>
            </a:r>
            <a:endParaRPr lang="en-US" b="1" dirty="0"/>
          </a:p>
          <a:p>
            <a:r>
              <a:rPr lang="en-US" b="1" dirty="0" err="1"/>
              <a:t>Igralo</a:t>
            </a:r>
            <a:r>
              <a:rPr lang="en-US" b="1" dirty="0"/>
              <a:t> se za </a:t>
            </a:r>
            <a:r>
              <a:rPr lang="en-US" b="1" dirty="0" err="1"/>
              <a:t>novac</a:t>
            </a:r>
            <a:r>
              <a:rPr lang="en-US" b="1" dirty="0"/>
              <a:t>, </a:t>
            </a:r>
            <a:r>
              <a:rPr lang="en-US" b="1" dirty="0" err="1"/>
              <a:t>robu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čak</a:t>
            </a:r>
            <a:r>
              <a:rPr lang="en-US" b="1" dirty="0"/>
              <a:t> </a:t>
            </a:r>
            <a:r>
              <a:rPr lang="en-US" b="1" dirty="0" err="1"/>
              <a:t>imovinu</a:t>
            </a:r>
            <a:endParaRPr lang="en-US" b="1" dirty="0"/>
          </a:p>
          <a:p>
            <a:r>
              <a:rPr lang="en-US" b="1" dirty="0"/>
              <a:t>Neki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ljudi</a:t>
            </a:r>
            <a:r>
              <a:rPr lang="en-US" b="1" dirty="0"/>
              <a:t> </a:t>
            </a:r>
            <a:r>
              <a:rPr lang="en-US" b="1" dirty="0" err="1"/>
              <a:t>zbog</a:t>
            </a:r>
            <a:r>
              <a:rPr lang="en-US" b="1" dirty="0"/>
              <a:t> </a:t>
            </a:r>
            <a:r>
              <a:rPr lang="en-US" b="1" dirty="0" err="1"/>
              <a:t>kockanja</a:t>
            </a:r>
            <a:r>
              <a:rPr lang="en-US" b="1" dirty="0"/>
              <a:t> </a:t>
            </a:r>
            <a:r>
              <a:rPr lang="en-US" b="1" dirty="0" err="1"/>
              <a:t>gubili</a:t>
            </a:r>
            <a:r>
              <a:rPr lang="en-US" b="1" dirty="0"/>
              <a:t> </a:t>
            </a:r>
            <a:r>
              <a:rPr lang="en-US" b="1" dirty="0" err="1"/>
              <a:t>sve</a:t>
            </a:r>
            <a:r>
              <a:rPr lang="en-US" b="1" dirty="0"/>
              <a:t> </a:t>
            </a:r>
            <a:r>
              <a:rPr lang="en-US" b="1" dirty="0" err="1"/>
              <a:t>što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imali</a:t>
            </a:r>
            <a:endParaRPr lang="en-US" b="1" dirty="0"/>
          </a:p>
        </p:txBody>
      </p:sp>
      <p:sp>
        <p:nvSpPr>
          <p:cNvPr id="47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2995" y="3480084"/>
            <a:ext cx="3767655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940B555-06C0-5D60-592A-EBF78CF9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PRAVILA I ZABRANE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BC76F2-254A-C16F-3645-A32C1A10D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err="1"/>
              <a:t>Kockanje</a:t>
            </a:r>
            <a:r>
              <a:rPr lang="en-US" b="1" dirty="0"/>
              <a:t> </a:t>
            </a:r>
            <a:r>
              <a:rPr lang="en-US" b="1" dirty="0" err="1"/>
              <a:t>nije</a:t>
            </a:r>
            <a:r>
              <a:rPr lang="en-US" b="1" dirty="0"/>
              <a:t> </a:t>
            </a:r>
            <a:r>
              <a:rPr lang="en-US" b="1" dirty="0" err="1"/>
              <a:t>bilo</a:t>
            </a:r>
            <a:r>
              <a:rPr lang="en-US" b="1" dirty="0"/>
              <a:t> </a:t>
            </a:r>
            <a:r>
              <a:rPr lang="en-US" b="1" dirty="0" err="1"/>
              <a:t>dopušteno</a:t>
            </a:r>
            <a:r>
              <a:rPr lang="en-US" b="1" dirty="0"/>
              <a:t> </a:t>
            </a:r>
            <a:r>
              <a:rPr lang="en-US" b="1" dirty="0" err="1"/>
              <a:t>tijekom</a:t>
            </a:r>
            <a:r>
              <a:rPr lang="en-US" b="1" dirty="0"/>
              <a:t> </a:t>
            </a:r>
            <a:r>
              <a:rPr lang="en-US" b="1" dirty="0" err="1"/>
              <a:t>cijele</a:t>
            </a:r>
            <a:r>
              <a:rPr lang="en-US" b="1" dirty="0"/>
              <a:t> </a:t>
            </a:r>
            <a:r>
              <a:rPr lang="en-US" b="1" dirty="0" err="1"/>
              <a:t>godine</a:t>
            </a:r>
            <a:endParaRPr lang="en-US" b="1" dirty="0"/>
          </a:p>
          <a:p>
            <a:r>
              <a:rPr lang="en-US" b="1" dirty="0"/>
              <a:t>Bilo je </a:t>
            </a:r>
            <a:r>
              <a:rPr lang="en-US" b="1" dirty="0" err="1"/>
              <a:t>dozvoljeno</a:t>
            </a:r>
            <a:r>
              <a:rPr lang="en-US" b="1" dirty="0"/>
              <a:t> </a:t>
            </a:r>
            <a:r>
              <a:rPr lang="en-US" b="1" dirty="0" err="1"/>
              <a:t>samo</a:t>
            </a:r>
            <a:r>
              <a:rPr lang="en-US" b="1" dirty="0"/>
              <a:t> </a:t>
            </a:r>
            <a:r>
              <a:rPr lang="en-US" b="1" dirty="0" err="1"/>
              <a:t>tijekom</a:t>
            </a:r>
            <a:r>
              <a:rPr lang="en-US" b="1" dirty="0"/>
              <a:t> </a:t>
            </a:r>
            <a:r>
              <a:rPr lang="en-US" b="1" dirty="0" err="1"/>
              <a:t>blagdane</a:t>
            </a:r>
            <a:r>
              <a:rPr lang="en-US" b="1" dirty="0"/>
              <a:t> </a:t>
            </a:r>
          </a:p>
          <a:p>
            <a:r>
              <a:rPr lang="en-US" b="1" dirty="0" err="1"/>
              <a:t>Najpoznatiji</a:t>
            </a:r>
            <a:r>
              <a:rPr lang="en-US" b="1" dirty="0"/>
              <a:t> </a:t>
            </a:r>
            <a:r>
              <a:rPr lang="en-US" b="1" dirty="0" err="1"/>
              <a:t>blagdan</a:t>
            </a:r>
            <a:r>
              <a:rPr lang="en-US" b="1" dirty="0"/>
              <a:t> bio je </a:t>
            </a:r>
            <a:r>
              <a:rPr lang="en-US" b="1" dirty="0" err="1"/>
              <a:t>Saturnalija</a:t>
            </a:r>
            <a:endParaRPr lang="en-US" b="1" dirty="0"/>
          </a:p>
          <a:p>
            <a:r>
              <a:rPr lang="en-US" b="1" dirty="0"/>
              <a:t>Tada </a:t>
            </a:r>
            <a:r>
              <a:rPr lang="en-US" b="1" dirty="0" err="1"/>
              <a:t>su</a:t>
            </a:r>
            <a:r>
              <a:rPr lang="en-US" b="1" dirty="0"/>
              <a:t> se </a:t>
            </a:r>
            <a:r>
              <a:rPr lang="en-US" b="1" dirty="0" err="1"/>
              <a:t>ljudi</a:t>
            </a:r>
            <a:r>
              <a:rPr lang="en-US" b="1" dirty="0"/>
              <a:t>  </a:t>
            </a:r>
            <a:r>
              <a:rPr lang="en-US" b="1" dirty="0" err="1"/>
              <a:t>opuštali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uživali</a:t>
            </a:r>
            <a:r>
              <a:rPr lang="en-US" b="1" dirty="0"/>
              <a:t> u </a:t>
            </a:r>
            <a:r>
              <a:rPr lang="en-US" b="1" dirty="0" err="1"/>
              <a:t>igrama</a:t>
            </a:r>
            <a:endParaRPr lang="en-US" b="1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C3BE3955-ABCE-072B-1DF1-E5E04291B6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43" y="1276005"/>
            <a:ext cx="6953577" cy="3980922"/>
          </a:xfrm>
          <a:prstGeom prst="rect">
            <a:avLst/>
          </a:prstGeom>
        </p:spPr>
      </p:pic>
      <p:sp>
        <p:nvSpPr>
          <p:cNvPr id="4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08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013B713-7335-C921-4CF0-E1D2535C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291" y="351078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/>
              <a:t>ZANIMLJIVOSTI KOCKICA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1B4C5B-9416-A0B9-9A1C-275153BB8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3956" y="2133600"/>
            <a:ext cx="4140772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Neke </a:t>
            </a:r>
            <a:r>
              <a:rPr lang="en-US" b="1" dirty="0" err="1">
                <a:solidFill>
                  <a:srgbClr val="000000"/>
                </a:solidFill>
              </a:rPr>
              <a:t>su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kockice</a:t>
            </a:r>
            <a:r>
              <a:rPr lang="en-US" b="1" dirty="0">
                <a:solidFill>
                  <a:srgbClr val="000000"/>
                </a:solidFill>
              </a:rPr>
              <a:t> bile </a:t>
            </a:r>
            <a:r>
              <a:rPr lang="en-US" b="1" dirty="0" err="1" smtClean="0">
                <a:solidFill>
                  <a:srgbClr val="000000"/>
                </a:solidFill>
              </a:rPr>
              <a:t>nepravilne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kako</a:t>
            </a:r>
            <a:r>
              <a:rPr lang="en-US" b="1" dirty="0">
                <a:solidFill>
                  <a:srgbClr val="000000"/>
                </a:solidFill>
              </a:rPr>
              <a:t> bi se </a:t>
            </a:r>
            <a:r>
              <a:rPr lang="en-US" b="1" dirty="0" err="1">
                <a:solidFill>
                  <a:srgbClr val="000000"/>
                </a:solidFill>
              </a:rPr>
              <a:t>varalo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 err="1">
                <a:solidFill>
                  <a:srgbClr val="000000"/>
                </a:solidFill>
              </a:rPr>
              <a:t>Postojale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posebno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izrađene</a:t>
            </a:r>
            <a:r>
              <a:rPr lang="en-US" b="1" dirty="0">
                <a:solidFill>
                  <a:srgbClr val="000000"/>
                </a:solidFill>
              </a:rPr>
              <a:t> „</a:t>
            </a:r>
            <a:r>
              <a:rPr lang="en-US" b="1" dirty="0" err="1">
                <a:solidFill>
                  <a:srgbClr val="000000"/>
                </a:solidFill>
              </a:rPr>
              <a:t>varljive</a:t>
            </a:r>
            <a:r>
              <a:rPr lang="en-US" b="1" dirty="0">
                <a:solidFill>
                  <a:srgbClr val="000000"/>
                </a:solidFill>
              </a:rPr>
              <a:t>” </a:t>
            </a:r>
            <a:r>
              <a:rPr lang="en-US" b="1" dirty="0" err="1">
                <a:solidFill>
                  <a:srgbClr val="000000"/>
                </a:solidFill>
              </a:rPr>
              <a:t>kockice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 err="1">
                <a:solidFill>
                  <a:srgbClr val="000000"/>
                </a:solidFill>
              </a:rPr>
              <a:t>Poznata</a:t>
            </a:r>
            <a:r>
              <a:rPr lang="en-US" b="1" dirty="0">
                <a:solidFill>
                  <a:srgbClr val="000000"/>
                </a:solidFill>
              </a:rPr>
              <a:t> je </a:t>
            </a:r>
            <a:r>
              <a:rPr lang="en-US" b="1" dirty="0" err="1">
                <a:solidFill>
                  <a:srgbClr val="000000"/>
                </a:solidFill>
              </a:rPr>
              <a:t>izreka</a:t>
            </a:r>
            <a:r>
              <a:rPr lang="en-US" b="1" dirty="0">
                <a:solidFill>
                  <a:srgbClr val="000000"/>
                </a:solidFill>
              </a:rPr>
              <a:t>: „Kocka je </a:t>
            </a:r>
            <a:r>
              <a:rPr lang="en-US" b="1" dirty="0" err="1">
                <a:solidFill>
                  <a:srgbClr val="000000"/>
                </a:solidFill>
              </a:rPr>
              <a:t>bačena</a:t>
            </a:r>
            <a:r>
              <a:rPr lang="en-US" b="1" dirty="0" smtClean="0">
                <a:solidFill>
                  <a:srgbClr val="000000"/>
                </a:solidFill>
              </a:rPr>
              <a:t>!”</a:t>
            </a:r>
            <a:r>
              <a:rPr lang="hr-HR" b="1" dirty="0" smtClean="0">
                <a:solidFill>
                  <a:srgbClr val="000000"/>
                </a:solidFill>
              </a:rPr>
              <a:t> (Gaj </a:t>
            </a:r>
            <a:r>
              <a:rPr lang="hr-HR" b="1" dirty="0" err="1" smtClean="0">
                <a:solidFill>
                  <a:srgbClr val="000000"/>
                </a:solidFill>
              </a:rPr>
              <a:t>JulijeCezar</a:t>
            </a:r>
            <a:r>
              <a:rPr lang="hr-HR" b="1" dirty="0" smtClean="0">
                <a:solidFill>
                  <a:srgbClr val="000000"/>
                </a:solidFill>
              </a:rPr>
              <a:t>)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Ta </a:t>
            </a:r>
            <a:r>
              <a:rPr lang="en-US" b="1" dirty="0" err="1">
                <a:solidFill>
                  <a:srgbClr val="000000"/>
                </a:solidFill>
              </a:rPr>
              <a:t>izreka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znači</a:t>
            </a:r>
            <a:r>
              <a:rPr lang="en-US" b="1" dirty="0">
                <a:solidFill>
                  <a:srgbClr val="000000"/>
                </a:solidFill>
              </a:rPr>
              <a:t> da je </a:t>
            </a:r>
            <a:r>
              <a:rPr lang="en-US" b="1" dirty="0" err="1">
                <a:solidFill>
                  <a:srgbClr val="000000"/>
                </a:solidFill>
              </a:rPr>
              <a:t>odluka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donesena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nema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povratka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D67C9823-F922-519A-090C-731B5C3B8F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56" y="645106"/>
            <a:ext cx="5247747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9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ramen">
  <a:themeElements>
    <a:clrScheme name="Mlazno strujanj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5ED217169C3D4CA8BA6DCC3126A188" ma:contentTypeVersion="13" ma:contentTypeDescription="Create a new document." ma:contentTypeScope="" ma:versionID="92ea045bf0a8d1ae1bdcef8c7de4137c">
  <xsd:schema xmlns:xsd="http://www.w3.org/2001/XMLSchema" xmlns:xs="http://www.w3.org/2001/XMLSchema" xmlns:p="http://schemas.microsoft.com/office/2006/metadata/properties" xmlns:ns3="5a4c02ad-2073-45ec-9921-2b6d5dcc422c" xmlns:ns4="df338f74-7a56-4c9a-8e53-db22d4a7ccec" targetNamespace="http://schemas.microsoft.com/office/2006/metadata/properties" ma:root="true" ma:fieldsID="265187485c40912fcc0be2b1dec7d010" ns3:_="" ns4:_="">
    <xsd:import namespace="5a4c02ad-2073-45ec-9921-2b6d5dcc422c"/>
    <xsd:import namespace="df338f74-7a56-4c9a-8e53-db22d4a7cc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c02ad-2073-45ec-9921-2b6d5dcc42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38f74-7a56-4c9a-8e53-db22d4a7cce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a4c02ad-2073-45ec-9921-2b6d5dcc422c" xsi:nil="true"/>
  </documentManagement>
</p:properties>
</file>

<file path=customXml/itemProps1.xml><?xml version="1.0" encoding="utf-8"?>
<ds:datastoreItem xmlns:ds="http://schemas.openxmlformats.org/officeDocument/2006/customXml" ds:itemID="{57F22B67-EBAE-4440-92CD-9D58C4E272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4c02ad-2073-45ec-9921-2b6d5dcc422c"/>
    <ds:schemaRef ds:uri="df338f74-7a56-4c9a-8e53-db22d4a7cc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8505FA-85D8-4E42-A427-EC7E22A8D7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053AAA-A9F8-49D8-B0DE-A11146CF4942}">
  <ds:schemaRefs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df338f74-7a56-4c9a-8e53-db22d4a7ccec"/>
    <ds:schemaRef ds:uri="5a4c02ad-2073-45ec-9921-2b6d5dcc42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Pramen</Template>
  <TotalTime>141</TotalTime>
  <Words>403</Words>
  <Application>Microsoft Office PowerPoint</Application>
  <PresentationFormat>Široki zaslon</PresentationFormat>
  <Paragraphs>106</Paragraphs>
  <Slides>11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Aptos</vt:lpstr>
      <vt:lpstr>Arial</vt:lpstr>
      <vt:lpstr>Century Gothic</vt:lpstr>
      <vt:lpstr>Wingdings</vt:lpstr>
      <vt:lpstr>Wingdings 3</vt:lpstr>
      <vt:lpstr>Pramen</vt:lpstr>
      <vt:lpstr>KOCKICE ZA IGRU</vt:lpstr>
      <vt:lpstr>KOCKICE ZA IGRU U STAROME RIMU</vt:lpstr>
      <vt:lpstr>PODRIJETLO KOCKICA</vt:lpstr>
      <vt:lpstr>IZGLED KOCKICA</vt:lpstr>
      <vt:lpstr>MATERIJALI KOCKICA</vt:lpstr>
      <vt:lpstr>IGRE S KOCKICAMA</vt:lpstr>
      <vt:lpstr>KOCKANJE (IGRE NA SREĆU)</vt:lpstr>
      <vt:lpstr>PRAVILA I ZABRANE</vt:lpstr>
      <vt:lpstr>ZANIMLJIVOSTI KOCKICA</vt:lpstr>
      <vt:lpstr>QUIZ</vt:lpstr>
      <vt:lpstr>KRAJ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KOCKICE ZA IGRU</dc:title>
  <dc:creator>Antonia Šendo</dc:creator>
  <cp:lastModifiedBy>Korisnik</cp:lastModifiedBy>
  <cp:revision>11</cp:revision>
  <dcterms:created xsi:type="dcterms:W3CDTF">2026-05-04T14:57:25Z</dcterms:created>
  <dcterms:modified xsi:type="dcterms:W3CDTF">2026-05-09T09:01:08Z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0x010100365ED217169C3D4CA8BA6DCC3126A188</vt:lpwstr>
  </property>
</Properties>
</file>