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Gelasio" charset="-18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bg>
      <p:bgPr>
        <a:solidFill>
          <a:srgbClr val="000000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CE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80" y="6558991"/>
            <a:ext cx="1071843" cy="2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bg>
      <p:bgPr>
        <a:solidFill>
          <a:srgbClr val="000000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80" y="6558991"/>
            <a:ext cx="1071843" cy="2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bg>
      <p:bgPr>
        <a:solidFill>
          <a:srgbClr val="00000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80" y="6558991"/>
            <a:ext cx="1071843" cy="2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bg>
      <p:bgPr>
        <a:solidFill>
          <a:srgbClr val="0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80" y="6558991"/>
            <a:ext cx="1071843" cy="2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bg>
      <p:bgPr>
        <a:solidFill>
          <a:srgbClr val="00000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6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80" y="6558991"/>
            <a:ext cx="1071843" cy="2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bg>
      <p:bgPr>
        <a:solidFill>
          <a:srgbClr val="000000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7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80" y="6558991"/>
            <a:ext cx="1071843" cy="2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bg>
      <p:bgPr>
        <a:solidFill>
          <a:srgbClr val="0000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CF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8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80" y="6558991"/>
            <a:ext cx="1071843" cy="25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ishmuseum.org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s://www.thewalters.org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metmuseum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CEBB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496119" y="2817316"/>
            <a:ext cx="3544119" cy="4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750"/>
              <a:buFont typeface="Gelasio"/>
              <a:buNone/>
            </a:pPr>
            <a:r>
              <a:rPr lang="en-US" sz="2750" b="0" i="1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Rimski nakit</a:t>
            </a:r>
            <a:endParaRPr sz="2750" b="0" i="0" u="none" strike="noStrike" cap="none"/>
          </a:p>
        </p:txBody>
      </p:sp>
      <p:sp>
        <p:nvSpPr>
          <p:cNvPr id="47" name="Google Shape;47;p10"/>
          <p:cNvSpPr/>
          <p:nvPr/>
        </p:nvSpPr>
        <p:spPr>
          <a:xfrm>
            <a:off x="496119" y="3472904"/>
            <a:ext cx="8151763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lasio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Gelasio"/>
                <a:ea typeface="Gelasio"/>
                <a:cs typeface="Gelasio"/>
                <a:sym typeface="Gelasio"/>
              </a:rPr>
              <a:t>Simbolika, materijali i društveni značaj u Rimskom Carstvu</a:t>
            </a:r>
            <a:endParaRPr sz="1100" b="0" i="0" u="none" strike="noStrike" cap="none"/>
          </a:p>
        </p:txBody>
      </p:sp>
      <p:sp>
        <p:nvSpPr>
          <p:cNvPr id="48" name="Google Shape;48;p10"/>
          <p:cNvSpPr/>
          <p:nvPr/>
        </p:nvSpPr>
        <p:spPr>
          <a:xfrm>
            <a:off x="496119" y="3859188"/>
            <a:ext cx="8151763" cy="18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47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Gelasio"/>
              <a:buNone/>
            </a:pPr>
            <a:r>
              <a:rPr lang="en-US" sz="850" b="0" i="1" u="none" strike="noStrike" cap="none">
                <a:solidFill>
                  <a:srgbClr val="000000"/>
                </a:solidFill>
                <a:latin typeface="Gelasio"/>
                <a:ea typeface="Gelasio"/>
                <a:cs typeface="Gelasio"/>
                <a:sym typeface="Gelasio"/>
              </a:rPr>
              <a:t>Marija Tošić, Petra Mataga, Lana Lovrić 2.B</a:t>
            </a:r>
            <a:endParaRPr sz="850" b="0" i="0" u="none" strike="noStrike" cap="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496119" y="2760985"/>
            <a:ext cx="3544119" cy="4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750"/>
              <a:buFont typeface="Gelasio"/>
              <a:buNone/>
            </a:pPr>
            <a:r>
              <a:rPr lang="en-US" sz="2750" b="0" i="0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Nakit kao jezik moći</a:t>
            </a:r>
            <a:endParaRPr sz="2750" b="0" i="0" u="none" strike="noStrike" cap="none"/>
          </a:p>
        </p:txBody>
      </p:sp>
      <p:sp>
        <p:nvSpPr>
          <p:cNvPr id="57" name="Google Shape;57;p11"/>
          <p:cNvSpPr/>
          <p:nvPr/>
        </p:nvSpPr>
        <p:spPr>
          <a:xfrm>
            <a:off x="496119" y="3416573"/>
            <a:ext cx="8151763" cy="68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U Rimskom Carstvu nakit nije bio puka dekoracija, bio je </a:t>
            </a:r>
            <a:r>
              <a:rPr lang="en-US" sz="1100" b="1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govor bez riječi</a:t>
            </a: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. Kroz njega su Rimljani izražavali društveni status, bogatstvo, vjerska uvjerenja i političku pripadnost. Ovaj rad istražuje vrste rimskog nakita, korištene materijale te njegovu višeslojnu simboliku u svakodnevnom životu antičkog svijeta.</a:t>
            </a:r>
            <a:endParaRPr sz="1100" b="0" i="0" u="none" strike="noStrike" cap="non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496119" y="502965"/>
            <a:ext cx="3101876" cy="37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350"/>
              <a:buFont typeface="Gelasio"/>
              <a:buNone/>
            </a:pPr>
            <a:r>
              <a:rPr lang="en-US" sz="2350" b="0" i="0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Vrste rimskog nakita</a:t>
            </a:r>
            <a:endParaRPr sz="2350" b="0" i="0" u="none" strike="noStrike" cap="none"/>
          </a:p>
        </p:txBody>
      </p:sp>
      <p:sp>
        <p:nvSpPr>
          <p:cNvPr id="64" name="Google Shape;64;p12"/>
          <p:cNvSpPr/>
          <p:nvPr/>
        </p:nvSpPr>
        <p:spPr>
          <a:xfrm>
            <a:off x="496119" y="1084287"/>
            <a:ext cx="8151763" cy="1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None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Rimski nakit bio je raznolik i prilagođen različitim društvenim slojevima — od vojničkih odlikovanja do luksuznih ženskih ukrasa.</a:t>
            </a:r>
            <a:endParaRPr sz="900" b="0" i="0" u="none" strike="noStrike" cap="none"/>
          </a:p>
        </p:txBody>
      </p:sp>
      <p:pic>
        <p:nvPicPr>
          <p:cNvPr id="65" name="Google Shape;65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19" y="1377776"/>
            <a:ext cx="957337" cy="59166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/>
          <p:nvPr/>
        </p:nvSpPr>
        <p:spPr>
          <a:xfrm>
            <a:off x="496119" y="2097435"/>
            <a:ext cx="1506215" cy="1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50"/>
              <a:buFont typeface="Gelasio"/>
              <a:buNone/>
            </a:pPr>
            <a:r>
              <a:rPr lang="en-US" sz="11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Prstenje (Anuli)</a:t>
            </a:r>
            <a:endParaRPr sz="1150" b="0" i="0" u="none" strike="noStrike" cap="none"/>
          </a:p>
        </p:txBody>
      </p:sp>
      <p:sp>
        <p:nvSpPr>
          <p:cNvPr id="67" name="Google Shape;67;p12"/>
          <p:cNvSpPr/>
          <p:nvPr/>
        </p:nvSpPr>
        <p:spPr>
          <a:xfrm>
            <a:off x="496119" y="2347094"/>
            <a:ext cx="1941909" cy="3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None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Korišteno kao pečat za dokumente i simbol statusa</a:t>
            </a:r>
            <a:endParaRPr sz="900" b="0" i="0" u="none" strike="noStrike" cap="none"/>
          </a:p>
        </p:txBody>
      </p:sp>
      <p:pic>
        <p:nvPicPr>
          <p:cNvPr id="68" name="Google Shape;68;p1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6020" y="1377776"/>
            <a:ext cx="957337" cy="59166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/>
          <p:nvPr/>
        </p:nvSpPr>
        <p:spPr>
          <a:xfrm>
            <a:off x="2566020" y="2097435"/>
            <a:ext cx="1506215" cy="1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50"/>
              <a:buFont typeface="Gelasio"/>
              <a:buNone/>
            </a:pPr>
            <a:r>
              <a:rPr lang="en-US" sz="11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Ogrlice (Monilia)</a:t>
            </a:r>
            <a:endParaRPr sz="1150" b="0" i="0" u="none" strike="noStrike" cap="none"/>
          </a:p>
        </p:txBody>
      </p:sp>
      <p:sp>
        <p:nvSpPr>
          <p:cNvPr id="70" name="Google Shape;70;p12"/>
          <p:cNvSpPr/>
          <p:nvPr/>
        </p:nvSpPr>
        <p:spPr>
          <a:xfrm>
            <a:off x="2566020" y="2347094"/>
            <a:ext cx="1941984" cy="3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None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Ukrašene privjescima, dragim kamenjem i amuletima</a:t>
            </a:r>
            <a:endParaRPr sz="900" b="0" i="0" u="none" strike="noStrike" cap="none"/>
          </a:p>
        </p:txBody>
      </p:sp>
      <p:pic>
        <p:nvPicPr>
          <p:cNvPr id="71" name="Google Shape;71;p1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5996" y="1377776"/>
            <a:ext cx="957337" cy="59166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/>
          <p:nvPr/>
        </p:nvSpPr>
        <p:spPr>
          <a:xfrm>
            <a:off x="4635996" y="2097435"/>
            <a:ext cx="1572592" cy="1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50"/>
              <a:buFont typeface="Gelasio"/>
              <a:buNone/>
            </a:pPr>
            <a:r>
              <a:rPr lang="en-US" sz="11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Narukvice (Armillae)</a:t>
            </a:r>
            <a:endParaRPr sz="1150" b="0" i="0" u="none" strike="noStrike" cap="none"/>
          </a:p>
        </p:txBody>
      </p:sp>
      <p:sp>
        <p:nvSpPr>
          <p:cNvPr id="73" name="Google Shape;73;p12"/>
          <p:cNvSpPr/>
          <p:nvPr/>
        </p:nvSpPr>
        <p:spPr>
          <a:xfrm>
            <a:off x="4635996" y="2347094"/>
            <a:ext cx="1941909" cy="3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None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Popularne kod žena, ali i vojne nagrade za hrabrost</a:t>
            </a:r>
            <a:endParaRPr sz="900" b="0" i="0" u="none" strike="noStrike" cap="none"/>
          </a:p>
        </p:txBody>
      </p:sp>
      <p:pic>
        <p:nvPicPr>
          <p:cNvPr id="74" name="Google Shape;74;p1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05898" y="1377776"/>
            <a:ext cx="957337" cy="59166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/>
          <p:nvPr/>
        </p:nvSpPr>
        <p:spPr>
          <a:xfrm>
            <a:off x="6705898" y="2097435"/>
            <a:ext cx="1506215" cy="1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50"/>
              <a:buFont typeface="Gelasio"/>
              <a:buNone/>
            </a:pPr>
            <a:r>
              <a:rPr lang="en-US" sz="11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Naušnice (Inaures)</a:t>
            </a:r>
            <a:endParaRPr sz="1150" b="0" i="0" u="none" strike="noStrike" cap="none"/>
          </a:p>
        </p:txBody>
      </p:sp>
      <p:sp>
        <p:nvSpPr>
          <p:cNvPr id="76" name="Google Shape;76;p12"/>
          <p:cNvSpPr/>
          <p:nvPr/>
        </p:nvSpPr>
        <p:spPr>
          <a:xfrm>
            <a:off x="6705898" y="2347094"/>
            <a:ext cx="1941984" cy="3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None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Omiljene među ženama viših društvenih slojeva</a:t>
            </a:r>
            <a:endParaRPr sz="900" b="0" i="0" u="none" strike="noStrike" cap="none"/>
          </a:p>
        </p:txBody>
      </p:sp>
      <p:pic>
        <p:nvPicPr>
          <p:cNvPr id="77" name="Google Shape;77;p12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6119" y="2908474"/>
            <a:ext cx="957337" cy="59166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/>
          <p:nvPr/>
        </p:nvSpPr>
        <p:spPr>
          <a:xfrm>
            <a:off x="496119" y="3628132"/>
            <a:ext cx="1506215" cy="1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6086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50"/>
              <a:buFont typeface="Gelasio"/>
              <a:buNone/>
            </a:pPr>
            <a:r>
              <a:rPr lang="en-US" sz="11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Fibule</a:t>
            </a:r>
            <a:endParaRPr sz="1150" b="0" i="0" u="none" strike="noStrike" cap="none"/>
          </a:p>
        </p:txBody>
      </p:sp>
      <p:sp>
        <p:nvSpPr>
          <p:cNvPr id="79" name="Google Shape;79;p12"/>
          <p:cNvSpPr/>
          <p:nvPr/>
        </p:nvSpPr>
        <p:spPr>
          <a:xfrm>
            <a:off x="496119" y="3877791"/>
            <a:ext cx="1941909" cy="35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None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Ukrasne kopče za odjeću — spoj estetike i funkcionalnosti</a:t>
            </a:r>
            <a:endParaRPr sz="900" b="0" i="0" u="none" strike="noStrike" cap="none"/>
          </a:p>
        </p:txBody>
      </p:sp>
      <p:sp>
        <p:nvSpPr>
          <p:cNvPr id="80" name="Google Shape;80;p12"/>
          <p:cNvSpPr/>
          <p:nvPr/>
        </p:nvSpPr>
        <p:spPr>
          <a:xfrm>
            <a:off x="496119" y="4379640"/>
            <a:ext cx="8151763" cy="9004"/>
          </a:xfrm>
          <a:prstGeom prst="rect">
            <a:avLst/>
          </a:prstGeom>
          <a:solidFill>
            <a:srgbClr val="746558">
              <a:alpha val="5019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496119" y="4572298"/>
            <a:ext cx="2409974" cy="30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  <p:sp>
        <p:nvSpPr>
          <p:cNvPr id="82" name="Google Shape;82;p12"/>
          <p:cNvSpPr/>
          <p:nvPr/>
        </p:nvSpPr>
        <p:spPr>
          <a:xfrm>
            <a:off x="496119" y="5027116"/>
            <a:ext cx="8151763" cy="17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endParaRPr sz="900" b="0" i="0" u="none" strike="noStrike" cap="none"/>
          </a:p>
        </p:txBody>
      </p:sp>
      <p:sp>
        <p:nvSpPr>
          <p:cNvPr id="83" name="Google Shape;83;p12"/>
          <p:cNvSpPr/>
          <p:nvPr/>
        </p:nvSpPr>
        <p:spPr>
          <a:xfrm>
            <a:off x="496119" y="5320605"/>
            <a:ext cx="8151763" cy="103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Char char="•"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Cleland, Liza, Glenys Davies i Lloyd Llewellyn-Jones. </a:t>
            </a:r>
            <a:r>
              <a:rPr lang="en-US" sz="900" b="0" i="1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Greek and Roman Dress from A to Z</a:t>
            </a: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. London: Routledge, 2007.</a:t>
            </a:r>
            <a:endParaRPr sz="900" b="0" i="0" u="none" strike="noStrike" cap="none"/>
          </a:p>
          <a:p>
            <a:pPr marL="342900" marR="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Char char="•"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Johnston, David. </a:t>
            </a:r>
            <a:r>
              <a:rPr lang="en-US" sz="900" b="0" i="1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Roman Law in Context</a:t>
            </a: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. Cambridge: Cambridge University Press, 1999. (za pravni i društveni kontekst statusnih oznaka poput nakita)</a:t>
            </a:r>
            <a:endParaRPr sz="900" b="0" i="0" u="none" strike="noStrike" cap="none"/>
          </a:p>
          <a:p>
            <a:pPr marL="342900" marR="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Char char="•"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Ribeiro, Aileen. </a:t>
            </a:r>
            <a:r>
              <a:rPr lang="en-US" sz="900" b="0" i="1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Dress and Morality</a:t>
            </a: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. New Haven: Yale University Press, 2003.</a:t>
            </a:r>
            <a:endParaRPr sz="900" b="0" i="0" u="none" strike="noStrike" cap="none"/>
          </a:p>
          <a:p>
            <a:pPr marL="342900" marR="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Char char="•"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The British Museum. “Roman jewellery” i povezani zapisi predmeta u zbirci antičkog nakita. Dostupno na: </a:t>
            </a:r>
            <a:r>
              <a:rPr lang="en-US" sz="900" b="0" i="0" u="sng" strike="noStrike" cap="none">
                <a:solidFill>
                  <a:schemeClr val="hlink"/>
                </a:solidFill>
                <a:latin typeface="Gelasio"/>
                <a:ea typeface="Gelasio"/>
                <a:cs typeface="Gelasio"/>
                <a:sym typeface="Gelasio"/>
                <a:hlinkClick r:id="rId8"/>
              </a:rPr>
              <a:t>https://www.britishmuseum.org/</a:t>
            </a:r>
            <a:endParaRPr sz="900" b="0" i="0" u="none" strike="noStrike" cap="none"/>
          </a:p>
          <a:p>
            <a:pPr marL="342900" marR="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Char char="•"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The Metropolitan Museum of Art. “Roman Jewelry” i zbirka antičkih predmeta. Dostupno na: </a:t>
            </a:r>
            <a:r>
              <a:rPr lang="en-US" sz="900" b="0" i="0" u="sng" strike="noStrike" cap="none">
                <a:solidFill>
                  <a:schemeClr val="hlink"/>
                </a:solidFill>
                <a:latin typeface="Gelasio"/>
                <a:ea typeface="Gelasio"/>
                <a:cs typeface="Gelasio"/>
                <a:sym typeface="Gelasio"/>
                <a:hlinkClick r:id="rId9"/>
              </a:rPr>
              <a:t>https://www.metmuseum.org/</a:t>
            </a:r>
            <a:endParaRPr sz="900" b="0" i="0" u="none" strike="noStrike" cap="none"/>
          </a:p>
          <a:p>
            <a:pPr marL="342900" marR="0" lvl="0" indent="-34290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900"/>
              <a:buFont typeface="Gelasio"/>
              <a:buChar char="•"/>
            </a:pPr>
            <a:r>
              <a:rPr lang="en-US" sz="9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The Walters Art Museum. “Ancient Roman Jewelry” u online zbirci. Dostupno na: </a:t>
            </a:r>
            <a:r>
              <a:rPr lang="en-US" sz="900" b="0" i="0" u="sng" strike="noStrike" cap="none">
                <a:solidFill>
                  <a:schemeClr val="hlink"/>
                </a:solidFill>
                <a:latin typeface="Gelasio"/>
                <a:ea typeface="Gelasio"/>
                <a:cs typeface="Gelasio"/>
                <a:sym typeface="Gelasio"/>
                <a:hlinkClick r:id="rId10"/>
              </a:rPr>
              <a:t>https://www.thewalters.org/</a:t>
            </a:r>
            <a:endParaRPr sz="900" b="0" i="0" u="none" strike="noStrike" cap="none"/>
          </a:p>
        </p:txBody>
      </p:sp>
      <p:sp>
        <p:nvSpPr>
          <p:cNvPr id="23" name="Rectangle 22"/>
          <p:cNvSpPr/>
          <p:nvPr/>
        </p:nvSpPr>
        <p:spPr>
          <a:xfrm>
            <a:off x="8001024" y="6500834"/>
            <a:ext cx="1142976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496119" y="1921520"/>
            <a:ext cx="4515520" cy="4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750"/>
              <a:buFont typeface="Gelasio"/>
              <a:buNone/>
            </a:pPr>
            <a:r>
              <a:rPr lang="en-US" sz="2750" b="0" i="0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Materijali i tehnike izrade</a:t>
            </a:r>
            <a:endParaRPr sz="2750" b="0" i="0" u="none" strike="noStrike" cap="none"/>
          </a:p>
        </p:txBody>
      </p:sp>
      <p:sp>
        <p:nvSpPr>
          <p:cNvPr id="90" name="Google Shape;90;p13"/>
          <p:cNvSpPr/>
          <p:nvPr/>
        </p:nvSpPr>
        <p:spPr>
          <a:xfrm>
            <a:off x="496119" y="2421210"/>
            <a:ext cx="1921222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Hijerarhija materijala</a:t>
            </a:r>
            <a:endParaRPr sz="1350" b="0" i="0" u="none" strike="noStrike" cap="none"/>
          </a:p>
        </p:txBody>
      </p:sp>
      <p:sp>
        <p:nvSpPr>
          <p:cNvPr id="91" name="Google Shape;91;p13"/>
          <p:cNvSpPr/>
          <p:nvPr/>
        </p:nvSpPr>
        <p:spPr>
          <a:xfrm>
            <a:off x="496119" y="2855268"/>
            <a:ext cx="8151763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92" name="Google Shape;92;p13"/>
          <p:cNvSpPr/>
          <p:nvPr/>
        </p:nvSpPr>
        <p:spPr>
          <a:xfrm>
            <a:off x="496119" y="3241551"/>
            <a:ext cx="8151763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Zlatari su koristili napredne tehnike poput </a:t>
            </a:r>
            <a:r>
              <a:rPr lang="en-US" sz="1100" b="1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filigrana, granulacije i graviranja</a:t>
            </a: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, uz vidljive utjecaje Egipta i Grčke u dizajnu i ornamentici.</a:t>
            </a:r>
            <a:endParaRPr sz="1100" b="0" i="0" u="none" strike="noStrike" cap="none"/>
          </a:p>
        </p:txBody>
      </p:sp>
      <p:sp>
        <p:nvSpPr>
          <p:cNvPr id="93" name="Google Shape;93;p13"/>
          <p:cNvSpPr/>
          <p:nvPr/>
        </p:nvSpPr>
        <p:spPr>
          <a:xfrm>
            <a:off x="496119" y="3854648"/>
            <a:ext cx="1931566" cy="1081757"/>
          </a:xfrm>
          <a:prstGeom prst="roundRect">
            <a:avLst>
              <a:gd name="adj" fmla="val 8453"/>
            </a:avLst>
          </a:prstGeom>
          <a:solidFill>
            <a:srgbClr val="F9F6F0"/>
          </a:solidFill>
          <a:ln w="19050" cap="flat" cmpd="sng">
            <a:solidFill>
              <a:srgbClr val="D4C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477069" y="3854648"/>
            <a:ext cx="76200" cy="1081757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714077" y="4015457"/>
            <a:ext cx="1552798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Zlato i srebro</a:t>
            </a:r>
            <a:endParaRPr sz="1350" b="0" i="0" u="none" strike="noStrike" cap="none"/>
          </a:p>
        </p:txBody>
      </p:sp>
      <p:sp>
        <p:nvSpPr>
          <p:cNvPr id="96" name="Google Shape;96;p13"/>
          <p:cNvSpPr/>
          <p:nvPr/>
        </p:nvSpPr>
        <p:spPr>
          <a:xfrm>
            <a:off x="714077" y="4321969"/>
            <a:ext cx="1552798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Privilegija bogatih slojeva i elite</a:t>
            </a:r>
            <a:endParaRPr sz="1100" b="0" i="0" u="none" strike="noStrike" cap="none"/>
          </a:p>
        </p:txBody>
      </p:sp>
      <p:sp>
        <p:nvSpPr>
          <p:cNvPr id="97" name="Google Shape;97;p13"/>
          <p:cNvSpPr/>
          <p:nvPr/>
        </p:nvSpPr>
        <p:spPr>
          <a:xfrm>
            <a:off x="2569443" y="3854648"/>
            <a:ext cx="1931640" cy="1081757"/>
          </a:xfrm>
          <a:prstGeom prst="roundRect">
            <a:avLst>
              <a:gd name="adj" fmla="val 8453"/>
            </a:avLst>
          </a:prstGeom>
          <a:solidFill>
            <a:srgbClr val="F9F6F0"/>
          </a:solidFill>
          <a:ln w="19050" cap="flat" cmpd="sng">
            <a:solidFill>
              <a:srgbClr val="D4C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2550393" y="3854648"/>
            <a:ext cx="76200" cy="1081757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2787402" y="4015457"/>
            <a:ext cx="1552873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Bronca i željezo</a:t>
            </a:r>
            <a:endParaRPr sz="1350" b="0" i="0" u="none" strike="noStrike" cap="none"/>
          </a:p>
        </p:txBody>
      </p:sp>
      <p:sp>
        <p:nvSpPr>
          <p:cNvPr id="100" name="Google Shape;100;p13"/>
          <p:cNvSpPr/>
          <p:nvPr/>
        </p:nvSpPr>
        <p:spPr>
          <a:xfrm>
            <a:off x="2787402" y="4321969"/>
            <a:ext cx="1552873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Dostupno nižim društvenim slojevima</a:t>
            </a:r>
            <a:endParaRPr sz="1100" b="0" i="0" u="none" strike="noStrike" cap="none"/>
          </a:p>
        </p:txBody>
      </p:sp>
      <p:sp>
        <p:nvSpPr>
          <p:cNvPr id="101" name="Google Shape;101;p13"/>
          <p:cNvSpPr/>
          <p:nvPr/>
        </p:nvSpPr>
        <p:spPr>
          <a:xfrm>
            <a:off x="4642842" y="3854648"/>
            <a:ext cx="1931640" cy="1081757"/>
          </a:xfrm>
          <a:prstGeom prst="roundRect">
            <a:avLst>
              <a:gd name="adj" fmla="val 8453"/>
            </a:avLst>
          </a:prstGeom>
          <a:solidFill>
            <a:srgbClr val="F9F6F0"/>
          </a:solidFill>
          <a:ln w="19050" cap="flat" cmpd="sng">
            <a:solidFill>
              <a:srgbClr val="D4C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4623792" y="3854648"/>
            <a:ext cx="76200" cy="1081757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4860801" y="4015457"/>
            <a:ext cx="1552873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Drago kamenje</a:t>
            </a:r>
            <a:endParaRPr sz="1350" b="0" i="0" u="none" strike="noStrike" cap="none"/>
          </a:p>
        </p:txBody>
      </p:sp>
      <p:sp>
        <p:nvSpPr>
          <p:cNvPr id="104" name="Google Shape;104;p13"/>
          <p:cNvSpPr/>
          <p:nvPr/>
        </p:nvSpPr>
        <p:spPr>
          <a:xfrm>
            <a:off x="4860801" y="4321969"/>
            <a:ext cx="1552873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Ametist, smaragd, granat — simbol luksuza</a:t>
            </a:r>
            <a:endParaRPr sz="1100" b="0" i="0" u="none" strike="noStrike" cap="none"/>
          </a:p>
        </p:txBody>
      </p:sp>
      <p:sp>
        <p:nvSpPr>
          <p:cNvPr id="105" name="Google Shape;105;p13"/>
          <p:cNvSpPr/>
          <p:nvPr/>
        </p:nvSpPr>
        <p:spPr>
          <a:xfrm>
            <a:off x="6716241" y="3854648"/>
            <a:ext cx="1931640" cy="1081757"/>
          </a:xfrm>
          <a:prstGeom prst="roundRect">
            <a:avLst>
              <a:gd name="adj" fmla="val 8453"/>
            </a:avLst>
          </a:prstGeom>
          <a:solidFill>
            <a:srgbClr val="F9F6F0"/>
          </a:solidFill>
          <a:ln w="19050" cap="flat" cmpd="sng">
            <a:solidFill>
              <a:srgbClr val="D4C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>
            <a:off x="6697191" y="3854648"/>
            <a:ext cx="76200" cy="1081757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6934200" y="4015457"/>
            <a:ext cx="1552873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Staklo</a:t>
            </a:r>
            <a:endParaRPr sz="1350" b="0" i="0" u="none" strike="noStrike" cap="none"/>
          </a:p>
        </p:txBody>
      </p:sp>
      <p:sp>
        <p:nvSpPr>
          <p:cNvPr id="108" name="Google Shape;108;p13"/>
          <p:cNvSpPr/>
          <p:nvPr/>
        </p:nvSpPr>
        <p:spPr>
          <a:xfrm>
            <a:off x="6934200" y="4321969"/>
            <a:ext cx="1552873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Pristupačna alternativa dragom kamenju</a:t>
            </a:r>
            <a:endParaRPr sz="1100" b="0" i="0" u="none" strike="noStrike" cap="none"/>
          </a:p>
        </p:txBody>
      </p:sp>
      <p:sp>
        <p:nvSpPr>
          <p:cNvPr id="22" name="Rectangle 21"/>
          <p:cNvSpPr/>
          <p:nvPr/>
        </p:nvSpPr>
        <p:spPr>
          <a:xfrm>
            <a:off x="8001024" y="6500834"/>
            <a:ext cx="1142976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429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8731" y="2774156"/>
            <a:ext cx="871538" cy="130968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3925119" y="1341537"/>
            <a:ext cx="4722763" cy="1043657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4066877" y="1483296"/>
            <a:ext cx="1772022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204C8E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204C8E"/>
                </a:solidFill>
                <a:latin typeface="Gelasio"/>
                <a:ea typeface="Gelasio"/>
                <a:cs typeface="Gelasio"/>
                <a:sym typeface="Gelasio"/>
              </a:rPr>
              <a:t>Statusni simbol</a:t>
            </a:r>
            <a:endParaRPr sz="1350" b="0" i="0" u="none" strike="noStrike" cap="none"/>
          </a:p>
        </p:txBody>
      </p:sp>
      <p:sp>
        <p:nvSpPr>
          <p:cNvPr id="118" name="Google Shape;118;p14"/>
          <p:cNvSpPr/>
          <p:nvPr/>
        </p:nvSpPr>
        <p:spPr>
          <a:xfrm>
            <a:off x="4066877" y="1789807"/>
            <a:ext cx="4439245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Količina i kvaliteta nakita izravno su pokazivali društveni rang i bogatstvo vlasnika</a:t>
            </a:r>
            <a:endParaRPr sz="1100" b="0" i="0" u="none" strike="noStrike" cap="none"/>
          </a:p>
        </p:txBody>
      </p:sp>
      <p:sp>
        <p:nvSpPr>
          <p:cNvPr id="119" name="Google Shape;119;p14"/>
          <p:cNvSpPr/>
          <p:nvPr/>
        </p:nvSpPr>
        <p:spPr>
          <a:xfrm>
            <a:off x="3925119" y="2526953"/>
            <a:ext cx="4722763" cy="826368"/>
          </a:xfrm>
          <a:prstGeom prst="roundRect">
            <a:avLst>
              <a:gd name="adj" fmla="val 2573"/>
            </a:avLst>
          </a:prstGeom>
          <a:solidFill>
            <a:srgbClr val="E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4066877" y="2668712"/>
            <a:ext cx="1772022" cy="2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Gelasio"/>
                <a:ea typeface="Gelasio"/>
                <a:cs typeface="Gelasio"/>
                <a:sym typeface="Gelasio"/>
              </a:rPr>
              <a:t>🛡️</a:t>
            </a: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 </a:t>
            </a:r>
            <a:r>
              <a:rPr lang="en-US" sz="1350" b="0" i="0" u="none" strike="noStrike" cap="none">
                <a:solidFill>
                  <a:srgbClr val="204C8E"/>
                </a:solidFill>
                <a:latin typeface="Gelasio"/>
                <a:ea typeface="Gelasio"/>
                <a:cs typeface="Gelasio"/>
                <a:sym typeface="Gelasio"/>
              </a:rPr>
              <a:t>Religijska zaštita</a:t>
            </a:r>
            <a:endParaRPr sz="1350" b="0" i="0" u="none" strike="noStrike" cap="none"/>
          </a:p>
        </p:txBody>
      </p:sp>
      <p:sp>
        <p:nvSpPr>
          <p:cNvPr id="121" name="Google Shape;121;p14"/>
          <p:cNvSpPr/>
          <p:nvPr/>
        </p:nvSpPr>
        <p:spPr>
          <a:xfrm>
            <a:off x="4066877" y="2984748"/>
            <a:ext cx="4439245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Amuleti i talismani nošeni su kao zaštita od zlih sila i bolesti</a:t>
            </a:r>
            <a:endParaRPr sz="1100" b="0" i="0" u="none" strike="noStrike" cap="none"/>
          </a:p>
        </p:txBody>
      </p:sp>
      <p:sp>
        <p:nvSpPr>
          <p:cNvPr id="122" name="Google Shape;122;p14"/>
          <p:cNvSpPr/>
          <p:nvPr/>
        </p:nvSpPr>
        <p:spPr>
          <a:xfrm>
            <a:off x="3925119" y="3495080"/>
            <a:ext cx="4722763" cy="1053182"/>
          </a:xfrm>
          <a:prstGeom prst="roundRect">
            <a:avLst>
              <a:gd name="adj" fmla="val 2019"/>
            </a:avLst>
          </a:prstGeom>
          <a:solidFill>
            <a:srgbClr val="E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4066877" y="3636838"/>
            <a:ext cx="1772022" cy="2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Gelasio"/>
                <a:ea typeface="Gelasio"/>
                <a:cs typeface="Gelasio"/>
                <a:sym typeface="Gelasio"/>
              </a:rPr>
              <a:t>⚖️</a:t>
            </a: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 </a:t>
            </a:r>
            <a:r>
              <a:rPr lang="en-US" sz="1350" b="0" i="0" u="none" strike="noStrike" cap="none">
                <a:solidFill>
                  <a:srgbClr val="204C8E"/>
                </a:solidFill>
                <a:latin typeface="Gelasio"/>
                <a:ea typeface="Gelasio"/>
                <a:cs typeface="Gelasio"/>
                <a:sym typeface="Gelasio"/>
              </a:rPr>
              <a:t>Politička moć</a:t>
            </a:r>
            <a:endParaRPr sz="1350" b="0" i="0" u="none" strike="noStrike" cap="none"/>
          </a:p>
        </p:txBody>
      </p:sp>
      <p:sp>
        <p:nvSpPr>
          <p:cNvPr id="124" name="Google Shape;124;p14"/>
          <p:cNvSpPr/>
          <p:nvPr/>
        </p:nvSpPr>
        <p:spPr>
          <a:xfrm>
            <a:off x="4066877" y="3952875"/>
            <a:ext cx="4439245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Određeni prstenovi označavali su pripadnost senatu ili visokim državnim funkcijama</a:t>
            </a:r>
            <a:endParaRPr sz="1100" b="0" i="0" u="none" strike="noStrike" cap="none"/>
          </a:p>
        </p:txBody>
      </p:sp>
      <p:sp>
        <p:nvSpPr>
          <p:cNvPr id="125" name="Google Shape;125;p14"/>
          <p:cNvSpPr/>
          <p:nvPr/>
        </p:nvSpPr>
        <p:spPr>
          <a:xfrm>
            <a:off x="3925119" y="4690021"/>
            <a:ext cx="4722763" cy="826368"/>
          </a:xfrm>
          <a:prstGeom prst="roundRect">
            <a:avLst>
              <a:gd name="adj" fmla="val 2573"/>
            </a:avLst>
          </a:prstGeom>
          <a:solidFill>
            <a:srgbClr val="E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4066877" y="4831779"/>
            <a:ext cx="1772022" cy="2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Gelasio"/>
                <a:ea typeface="Gelasio"/>
                <a:cs typeface="Gelasio"/>
                <a:sym typeface="Gelasio"/>
              </a:rPr>
              <a:t>💍</a:t>
            </a: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 </a:t>
            </a:r>
            <a:r>
              <a:rPr lang="en-US" sz="1350" b="0" i="0" u="none" strike="noStrike" cap="none">
                <a:solidFill>
                  <a:srgbClr val="204C8E"/>
                </a:solidFill>
                <a:latin typeface="Gelasio"/>
                <a:ea typeface="Gelasio"/>
                <a:cs typeface="Gelasio"/>
                <a:sym typeface="Gelasio"/>
              </a:rPr>
              <a:t>Bračni status</a:t>
            </a:r>
            <a:endParaRPr sz="1350" b="0" i="0" u="none" strike="noStrike" cap="none"/>
          </a:p>
        </p:txBody>
      </p:sp>
      <p:sp>
        <p:nvSpPr>
          <p:cNvPr id="127" name="Google Shape;127;p14"/>
          <p:cNvSpPr/>
          <p:nvPr/>
        </p:nvSpPr>
        <p:spPr>
          <a:xfrm>
            <a:off x="4066877" y="5147816"/>
            <a:ext cx="4439245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Prstenje je označavalo zaruke i brak — tradicija koja traje do danas</a:t>
            </a:r>
            <a:endParaRPr sz="1100" b="0" i="0" u="none" strike="noStrike" cap="none"/>
          </a:p>
        </p:txBody>
      </p:sp>
      <p:sp>
        <p:nvSpPr>
          <p:cNvPr id="16" name="Rectangle 15"/>
          <p:cNvSpPr/>
          <p:nvPr/>
        </p:nvSpPr>
        <p:spPr>
          <a:xfrm>
            <a:off x="8001024" y="6500834"/>
            <a:ext cx="1142976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F6F0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496119" y="2047801"/>
            <a:ext cx="3544119" cy="4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750"/>
              <a:buFont typeface="Gelasio"/>
              <a:buNone/>
            </a:pPr>
            <a:r>
              <a:rPr lang="en-US" sz="2750" b="0" i="0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Utjecaj i naslijeđe</a:t>
            </a:r>
            <a:endParaRPr sz="2750" b="0" i="0" u="none" strike="noStrike" cap="none"/>
          </a:p>
        </p:txBody>
      </p:sp>
      <p:sp>
        <p:nvSpPr>
          <p:cNvPr id="136" name="Google Shape;136;p15"/>
          <p:cNvSpPr/>
          <p:nvPr/>
        </p:nvSpPr>
        <p:spPr>
          <a:xfrm>
            <a:off x="496119" y="2547491"/>
            <a:ext cx="2256160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Od Pompeja do renesanse</a:t>
            </a:r>
            <a:endParaRPr sz="1350" b="0" i="0" u="none" strike="noStrike" cap="none"/>
          </a:p>
        </p:txBody>
      </p:sp>
      <p:sp>
        <p:nvSpPr>
          <p:cNvPr id="137" name="Google Shape;137;p15"/>
          <p:cNvSpPr/>
          <p:nvPr/>
        </p:nvSpPr>
        <p:spPr>
          <a:xfrm>
            <a:off x="496119" y="2981548"/>
            <a:ext cx="8151763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Arheološka nalazišta poput </a:t>
            </a:r>
            <a:r>
              <a:rPr lang="en-US" sz="1100" b="1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Pompeja</a:t>
            </a: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 pružila su izniman uvid u svakodnevni život Rimljana. Zahvaljujući vulkanskom pepelu, sačuvani su brojni predmeti u izvornom stanju — omogućujući nam rekonstrukciju modnih navika i društvenih običaja.</a:t>
            </a:r>
            <a:endParaRPr sz="1100" b="0" i="0" u="none" strike="noStrike" cap="none"/>
          </a:p>
        </p:txBody>
      </p:sp>
      <p:sp>
        <p:nvSpPr>
          <p:cNvPr id="138" name="Google Shape;138;p15"/>
          <p:cNvSpPr/>
          <p:nvPr/>
        </p:nvSpPr>
        <p:spPr>
          <a:xfrm>
            <a:off x="496119" y="3594646"/>
            <a:ext cx="8151763" cy="45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Mnogi rimski motivi i tehnike preživjeli su kroz </a:t>
            </a:r>
            <a:r>
              <a:rPr lang="en-US" sz="1100" b="1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srednji vijek i renesansu</a:t>
            </a: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, a njihovi odjeci vidljivi su i u suvremenom dizajnu nakita.</a:t>
            </a:r>
            <a:endParaRPr sz="1100" b="0" i="0" u="none" strike="noStrike" cap="none"/>
          </a:p>
        </p:txBody>
      </p:sp>
      <p:sp>
        <p:nvSpPr>
          <p:cNvPr id="139" name="Google Shape;139;p15"/>
          <p:cNvSpPr/>
          <p:nvPr/>
        </p:nvSpPr>
        <p:spPr>
          <a:xfrm>
            <a:off x="496119" y="4207743"/>
            <a:ext cx="8151763" cy="602382"/>
          </a:xfrm>
          <a:prstGeom prst="roundRect">
            <a:avLst>
              <a:gd name="adj" fmla="val 3530"/>
            </a:avLst>
          </a:prstGeom>
          <a:solidFill>
            <a:srgbClr val="E2D9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1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877" y="4413275"/>
            <a:ext cx="177180" cy="14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/>
          <p:nvPr/>
        </p:nvSpPr>
        <p:spPr>
          <a:xfrm>
            <a:off x="956816" y="4384923"/>
            <a:ext cx="7549307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Gelasio"/>
                <a:ea typeface="Gelasio"/>
                <a:cs typeface="Gelasio"/>
                <a:sym typeface="Gelasio"/>
              </a:rPr>
              <a:t>Pompeji su jedinstveno „zamrznuto" svjedočanstvo rimske svakodnevice iz 79. godine n.e.</a:t>
            </a:r>
            <a:endParaRPr sz="1100" b="0" i="0" u="none" strike="noStrike" cap="non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496119" y="1665089"/>
            <a:ext cx="3544119" cy="4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rgbClr val="484237"/>
              </a:buClr>
              <a:buSzPts val="2750"/>
              <a:buFont typeface="Gelasio"/>
              <a:buNone/>
            </a:pPr>
            <a:r>
              <a:rPr lang="en-US" sz="2750" b="0" i="0" u="none" strike="noStrike" cap="none">
                <a:solidFill>
                  <a:srgbClr val="484237"/>
                </a:solidFill>
                <a:latin typeface="Gelasio"/>
                <a:ea typeface="Gelasio"/>
                <a:cs typeface="Gelasio"/>
                <a:sym typeface="Gelasio"/>
              </a:rPr>
              <a:t>Zaključak</a:t>
            </a:r>
            <a:endParaRPr sz="2750" b="0" i="0" u="none" strike="noStrike" cap="none"/>
          </a:p>
        </p:txBody>
      </p:sp>
      <p:sp>
        <p:nvSpPr>
          <p:cNvPr id="148" name="Google Shape;148;p16"/>
          <p:cNvSpPr/>
          <p:nvPr/>
        </p:nvSpPr>
        <p:spPr>
          <a:xfrm>
            <a:off x="708720" y="2480146"/>
            <a:ext cx="7939162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Rimski nakit bio je mnogo više od dekoracije — bio je odraz društvene strukture, vjerovanja i kulturnih utjecaja.</a:t>
            </a:r>
            <a:endParaRPr sz="1100" b="0" i="0" u="none" strike="noStrike" cap="none"/>
          </a:p>
        </p:txBody>
      </p:sp>
      <p:sp>
        <p:nvSpPr>
          <p:cNvPr id="149" name="Google Shape;149;p16"/>
          <p:cNvSpPr/>
          <p:nvPr/>
        </p:nvSpPr>
        <p:spPr>
          <a:xfrm>
            <a:off x="496119" y="2320677"/>
            <a:ext cx="19050" cy="545753"/>
          </a:xfrm>
          <a:prstGeom prst="rect">
            <a:avLst/>
          </a:prstGeom>
          <a:solidFill>
            <a:srgbClr val="D3C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50" y="3030289"/>
            <a:ext cx="212601" cy="2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/>
          <p:nvPr/>
        </p:nvSpPr>
        <p:spPr>
          <a:xfrm>
            <a:off x="956816" y="3025899"/>
            <a:ext cx="1782440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Društvena struktura</a:t>
            </a:r>
            <a:endParaRPr sz="1350" b="0" i="0" u="none" strike="noStrike" cap="none"/>
          </a:p>
        </p:txBody>
      </p:sp>
      <p:sp>
        <p:nvSpPr>
          <p:cNvPr id="152" name="Google Shape;152;p16"/>
          <p:cNvSpPr/>
          <p:nvPr/>
        </p:nvSpPr>
        <p:spPr>
          <a:xfrm>
            <a:off x="956816" y="3332411"/>
            <a:ext cx="7691065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Nakit je vizualno kodirao hijerarhiju — od robova do senatora</a:t>
            </a:r>
            <a:endParaRPr sz="1100" b="0" i="0" u="none" strike="noStrike" cap="none"/>
          </a:p>
        </p:txBody>
      </p:sp>
      <p:pic>
        <p:nvPicPr>
          <p:cNvPr id="153" name="Google Shape;153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50" y="3847133"/>
            <a:ext cx="212601" cy="2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/>
          <p:nvPr/>
        </p:nvSpPr>
        <p:spPr>
          <a:xfrm>
            <a:off x="956816" y="3842742"/>
            <a:ext cx="1772022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Kulturna sinteza</a:t>
            </a:r>
            <a:endParaRPr sz="1350" b="0" i="0" u="none" strike="noStrike" cap="none"/>
          </a:p>
        </p:txBody>
      </p:sp>
      <p:sp>
        <p:nvSpPr>
          <p:cNvPr id="155" name="Google Shape;155;p16"/>
          <p:cNvSpPr/>
          <p:nvPr/>
        </p:nvSpPr>
        <p:spPr>
          <a:xfrm>
            <a:off x="956816" y="4149254"/>
            <a:ext cx="7691065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Rimski zlatari integrirali su egipatske, grčke i istočnjačke tradicije</a:t>
            </a:r>
            <a:endParaRPr sz="1100" b="0" i="0" u="none" strike="noStrike" cap="none"/>
          </a:p>
        </p:txBody>
      </p:sp>
      <p:pic>
        <p:nvPicPr>
          <p:cNvPr id="156" name="Google Shape;15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50" y="4663976"/>
            <a:ext cx="212601" cy="2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/>
          <p:nvPr/>
        </p:nvSpPr>
        <p:spPr>
          <a:xfrm>
            <a:off x="956816" y="4659585"/>
            <a:ext cx="1772022" cy="22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350"/>
              <a:buFont typeface="Gelasio"/>
              <a:buNone/>
            </a:pPr>
            <a:r>
              <a:rPr lang="en-US" sz="135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Arheološki izvor</a:t>
            </a:r>
            <a:endParaRPr sz="1350" b="0" i="0" u="none" strike="noStrike" cap="none"/>
          </a:p>
        </p:txBody>
      </p:sp>
      <p:sp>
        <p:nvSpPr>
          <p:cNvPr id="158" name="Google Shape;158;p16"/>
          <p:cNvSpPr/>
          <p:nvPr/>
        </p:nvSpPr>
        <p:spPr>
          <a:xfrm>
            <a:off x="956816" y="4966097"/>
            <a:ext cx="7691065" cy="22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090"/>
              </a:lnSpc>
              <a:spcBef>
                <a:spcPts val="0"/>
              </a:spcBef>
              <a:spcAft>
                <a:spcPts val="0"/>
              </a:spcAft>
              <a:buClr>
                <a:srgbClr val="746558"/>
              </a:buClr>
              <a:buSzPts val="1100"/>
              <a:buFont typeface="Gelasio"/>
              <a:buNone/>
            </a:pPr>
            <a:r>
              <a:rPr lang="en-US" sz="1100" b="0" i="0" u="none" strike="noStrike" cap="none">
                <a:solidFill>
                  <a:srgbClr val="746558"/>
                </a:solidFill>
                <a:latin typeface="Gelasio"/>
                <a:ea typeface="Gelasio"/>
                <a:cs typeface="Gelasio"/>
                <a:sym typeface="Gelasio"/>
              </a:rPr>
              <a:t>Danas nakit pruža ključne podatke o trgovini, tehnologiji i identitetu</a:t>
            </a:r>
            <a:endParaRPr sz="1100" b="0" i="0" u="none" strike="noStrike" cap="none"/>
          </a:p>
        </p:txBody>
      </p:sp>
      <p:sp>
        <p:nvSpPr>
          <p:cNvPr id="14" name="Rectangle 13"/>
          <p:cNvSpPr/>
          <p:nvPr/>
        </p:nvSpPr>
        <p:spPr>
          <a:xfrm>
            <a:off x="8001024" y="6500834"/>
            <a:ext cx="1142976" cy="357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552</Words>
  <PresentationFormat>On-screen Show (4:3)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Gelasio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user2</dc:creator>
  <cp:lastModifiedBy>user2</cp:lastModifiedBy>
  <cp:revision>1</cp:revision>
  <dcterms:modified xsi:type="dcterms:W3CDTF">2026-05-08T04:20:37Z</dcterms:modified>
</cp:coreProperties>
</file>