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0392" y="974407"/>
            <a:ext cx="4242435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4350" y="504825"/>
            <a:ext cx="11153775" cy="152400"/>
          </a:xfrm>
          <a:custGeom>
            <a:avLst/>
            <a:gdLst/>
            <a:ahLst/>
            <a:cxnLst/>
            <a:rect l="l" t="t" r="r" b="b"/>
            <a:pathLst>
              <a:path w="11153775" h="152400">
                <a:moveTo>
                  <a:pt x="11153775" y="0"/>
                </a:moveTo>
                <a:lnTo>
                  <a:pt x="0" y="0"/>
                </a:lnTo>
                <a:lnTo>
                  <a:pt x="0" y="152400"/>
                </a:lnTo>
                <a:lnTo>
                  <a:pt x="11153775" y="152400"/>
                </a:lnTo>
                <a:lnTo>
                  <a:pt x="1115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392" y="965517"/>
            <a:ext cx="10991214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392" y="2580414"/>
            <a:ext cx="10735945" cy="3626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lash3d.com/winterclash3d/invit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torij-admin-api.carnet.hr/storage/extracted/2251393/svi-putevi-vode-u-rim.html" TargetMode="External"/><Relationship Id="rId4" Type="http://schemas.openxmlformats.org/officeDocument/2006/relationships/hyperlink" Target="https://visitravnikotari.com/tzrk/hr/zanimljivosti/miljoka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hc.unesco.org/en/list/1708/" TargetMode="External"/><Relationship Id="rId2" Type="http://schemas.openxmlformats.org/officeDocument/2006/relationships/hyperlink" Target="https://romesite.com/via-appia-antic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edutorij-admin-api.carnet.hr/storage/extracted/2251393/svi-putevi-vode-u-rim.html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1.jpg"/><Relationship Id="rId12" Type="http://schemas.openxmlformats.org/officeDocument/2006/relationships/image" Target="../media/image2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hyperlink" Target="https://visitravnikotari.com/tzrk/hr/zanimljivosti/mi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2.jpg"/><Relationship Id="rId9" Type="http://schemas.openxmlformats.org/officeDocument/2006/relationships/image" Target="../media/image2.jpg"/><Relationship Id="rId14" Type="http://schemas.openxmlformats.org/officeDocument/2006/relationships/hyperlink" Target="https://visitravnikotari.com/tzrk/hr/zanimljivosti/miljoka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amz.hr/hr/arheoloski-muzej-u-zagreb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ordwall.net/resource/112373053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klopedija.hr/clanak/rimsko-carstvo" TargetMode="External"/><Relationship Id="rId2" Type="http://schemas.openxmlformats.org/officeDocument/2006/relationships/hyperlink" Target="https://www.amz.hr/hr/arheoloski-muzej-u-zagreb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sitravnikotari.com/tzrk/hr/zanimljivosti/miljokaz" TargetMode="External"/><Relationship Id="rId4" Type="http://schemas.openxmlformats.org/officeDocument/2006/relationships/hyperlink" Target="https://www.dalmacijadanas.hr/senzacija-u-zagori-u-mjestu-kod-trilja-otkrivena-vazna-trasa-anticke-ceste-s-kolotrazima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ravnikotari.com/tzrk/hr/zanimljivosti/miljokaz" TargetMode="External"/><Relationship Id="rId2" Type="http://schemas.openxmlformats.org/officeDocument/2006/relationships/hyperlink" Target="https://edutorij-admin-api.carnet.hr/storage/extracted/2251393/svi-putevi-vode-u-ri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anivozac.com/prometni-znakovi/znakovi-obavijesti-za-vodenje-prometa/predputokaz-za-izlaz" TargetMode="External"/><Relationship Id="rId2" Type="http://schemas.openxmlformats.org/officeDocument/2006/relationships/hyperlink" Target="https://edutorij-admin-api.carnet.hr/storage/extracted/2251393/svi-putevi-vode-u-rim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97217" y="955675"/>
            <a:ext cx="4131310" cy="2221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7200" spc="-10" dirty="0">
                <a:latin typeface="Calibri"/>
                <a:cs typeface="Calibri"/>
              </a:rPr>
              <a:t>RIMSKI MILJOKAZI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700" y="5505196"/>
            <a:ext cx="2426335" cy="13614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500" i="1" spc="-10" dirty="0">
                <a:latin typeface="Calibri"/>
                <a:cs typeface="Calibri"/>
              </a:rPr>
              <a:t>Marko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1249680" algn="l"/>
              </a:tabLst>
            </a:pPr>
            <a:r>
              <a:rPr sz="1500" i="1" spc="-10" dirty="0">
                <a:latin typeface="Calibri"/>
                <a:cs typeface="Calibri"/>
              </a:rPr>
              <a:t>Dominiković</a:t>
            </a:r>
            <a:r>
              <a:rPr sz="1500" i="1" dirty="0">
                <a:latin typeface="Calibri"/>
                <a:cs typeface="Calibri"/>
              </a:rPr>
              <a:t>	</a:t>
            </a:r>
            <a:r>
              <a:rPr sz="1500" i="1" spc="-25" dirty="0">
                <a:latin typeface="Calibri"/>
                <a:cs typeface="Calibri"/>
              </a:rPr>
              <a:t>7.e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500" i="1" dirty="0">
                <a:latin typeface="Calibri"/>
                <a:cs typeface="Calibri"/>
              </a:rPr>
              <a:t>Osnovna</a:t>
            </a:r>
            <a:r>
              <a:rPr sz="1500" i="1" spc="-4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škola</a:t>
            </a:r>
            <a:r>
              <a:rPr sz="1500" i="1" spc="-4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Stjepana</a:t>
            </a:r>
            <a:r>
              <a:rPr sz="1500" i="1" spc="-4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Radića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500" i="1" spc="-20" dirty="0">
                <a:latin typeface="Arial"/>
                <a:cs typeface="Arial"/>
              </a:rPr>
              <a:t>Mentorica: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25" dirty="0">
                <a:latin typeface="Arial"/>
                <a:cs typeface="Arial"/>
              </a:rPr>
              <a:t>Mandica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Boras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2318" y="6277927"/>
            <a:ext cx="352234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u="sng" spc="27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5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Microsoft Sans Serif"/>
                <a:cs typeface="Microsoft Sans Serif"/>
                <a:hlinkClick r:id="rId2"/>
              </a:rPr>
              <a:t>https://clash3d.com/winterclash3d/invite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350" y="504825"/>
            <a:ext cx="6134100" cy="152400"/>
          </a:xfrm>
          <a:custGeom>
            <a:avLst/>
            <a:gdLst/>
            <a:ahLst/>
            <a:cxnLst/>
            <a:rect l="l" t="t" r="r" b="b"/>
            <a:pathLst>
              <a:path w="6134100" h="152400">
                <a:moveTo>
                  <a:pt x="6134100" y="0"/>
                </a:moveTo>
                <a:lnTo>
                  <a:pt x="0" y="0"/>
                </a:lnTo>
                <a:lnTo>
                  <a:pt x="0" y="152400"/>
                </a:lnTo>
                <a:lnTo>
                  <a:pt x="6134100" y="152400"/>
                </a:lnTo>
                <a:lnTo>
                  <a:pt x="613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25" y="647700"/>
            <a:ext cx="3228975" cy="539115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248525" y="6210300"/>
            <a:ext cx="4457700" cy="47625"/>
          </a:xfrm>
          <a:custGeom>
            <a:avLst/>
            <a:gdLst/>
            <a:ahLst/>
            <a:cxnLst/>
            <a:rect l="l" t="t" r="r" b="b"/>
            <a:pathLst>
              <a:path w="4457700" h="47625">
                <a:moveTo>
                  <a:pt x="4457700" y="0"/>
                </a:moveTo>
                <a:lnTo>
                  <a:pt x="0" y="0"/>
                </a:lnTo>
                <a:lnTo>
                  <a:pt x="0" y="47625"/>
                </a:lnTo>
                <a:lnTo>
                  <a:pt x="4457700" y="47625"/>
                </a:lnTo>
                <a:lnTo>
                  <a:pt x="4457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04825"/>
            <a:ext cx="11153775" cy="152400"/>
          </a:xfrm>
          <a:custGeom>
            <a:avLst/>
            <a:gdLst/>
            <a:ahLst/>
            <a:cxnLst/>
            <a:rect l="l" t="t" r="r" b="b"/>
            <a:pathLst>
              <a:path w="11153775" h="152400">
                <a:moveTo>
                  <a:pt x="11153775" y="0"/>
                </a:moveTo>
                <a:lnTo>
                  <a:pt x="0" y="0"/>
                </a:lnTo>
                <a:lnTo>
                  <a:pt x="0" y="152400"/>
                </a:lnTo>
                <a:lnTo>
                  <a:pt x="11153775" y="152400"/>
                </a:lnTo>
                <a:lnTo>
                  <a:pt x="1115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0" dirty="0"/>
              <a:t>NPREDAK</a:t>
            </a:r>
            <a:r>
              <a:rPr spc="-260" dirty="0"/>
              <a:t> </a:t>
            </a:r>
            <a:r>
              <a:rPr spc="85" dirty="0"/>
              <a:t>DOBA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392" y="2563749"/>
            <a:ext cx="10963910" cy="30397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95" dirty="0">
                <a:latin typeface="Microsoft Sans Serif"/>
                <a:cs typeface="Microsoft Sans Serif"/>
              </a:rPr>
              <a:t>Postoje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teorije</a:t>
            </a:r>
            <a:r>
              <a:rPr sz="3600" spc="-12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</a:t>
            </a:r>
            <a:r>
              <a:rPr sz="3600" spc="-145" dirty="0">
                <a:latin typeface="Microsoft Sans Serif"/>
                <a:cs typeface="Microsoft Sans Serif"/>
              </a:rPr>
              <a:t> </a:t>
            </a:r>
            <a:r>
              <a:rPr sz="3600" spc="-75" dirty="0">
                <a:latin typeface="Microsoft Sans Serif"/>
                <a:cs typeface="Microsoft Sans Serif"/>
              </a:rPr>
              <a:t>dokazi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-20" dirty="0">
                <a:latin typeface="Microsoft Sans Serif"/>
                <a:cs typeface="Microsoft Sans Serif"/>
              </a:rPr>
              <a:t>da</a:t>
            </a:r>
            <a:r>
              <a:rPr sz="3600" spc="-145" dirty="0">
                <a:latin typeface="Microsoft Sans Serif"/>
                <a:cs typeface="Microsoft Sans Serif"/>
              </a:rPr>
              <a:t> </a:t>
            </a:r>
            <a:r>
              <a:rPr sz="3600" spc="-50" dirty="0">
                <a:latin typeface="Microsoft Sans Serif"/>
                <a:cs typeface="Microsoft Sans Serif"/>
              </a:rPr>
              <a:t>su</a:t>
            </a:r>
            <a:r>
              <a:rPr sz="3600" spc="-170" dirty="0">
                <a:latin typeface="Microsoft Sans Serif"/>
                <a:cs typeface="Microsoft Sans Serif"/>
              </a:rPr>
              <a:t> </a:t>
            </a:r>
            <a:r>
              <a:rPr sz="3600" spc="-50" dirty="0">
                <a:latin typeface="Microsoft Sans Serif"/>
                <a:cs typeface="Microsoft Sans Serif"/>
              </a:rPr>
              <a:t>neki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-20" dirty="0">
                <a:latin typeface="Microsoft Sans Serif"/>
                <a:cs typeface="Microsoft Sans Serif"/>
              </a:rPr>
              <a:t>miljokazi</a:t>
            </a:r>
            <a:r>
              <a:rPr sz="3600" spc="-14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bili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izra</a:t>
            </a:r>
            <a:r>
              <a:rPr sz="3600" spc="-10" dirty="0">
                <a:latin typeface="Calibri"/>
                <a:cs typeface="Calibri"/>
              </a:rPr>
              <a:t>đ</a:t>
            </a:r>
            <a:r>
              <a:rPr sz="3600" spc="-10" dirty="0">
                <a:latin typeface="Microsoft Sans Serif"/>
                <a:cs typeface="Microsoft Sans Serif"/>
              </a:rPr>
              <a:t>eni </a:t>
            </a:r>
            <a:r>
              <a:rPr sz="3600" dirty="0">
                <a:latin typeface="Microsoft Sans Serif"/>
                <a:cs typeface="Microsoft Sans Serif"/>
              </a:rPr>
              <a:t>od</a:t>
            </a:r>
            <a:r>
              <a:rPr sz="3600" spc="-190" dirty="0">
                <a:latin typeface="Microsoft Sans Serif"/>
                <a:cs typeface="Microsoft Sans Serif"/>
              </a:rPr>
              <a:t> </a:t>
            </a:r>
            <a:r>
              <a:rPr sz="3600" spc="-50" dirty="0">
                <a:latin typeface="Microsoft Sans Serif"/>
                <a:cs typeface="Microsoft Sans Serif"/>
              </a:rPr>
              <a:t>svjetlijeg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-75" dirty="0">
                <a:latin typeface="Microsoft Sans Serif"/>
                <a:cs typeface="Microsoft Sans Serif"/>
              </a:rPr>
              <a:t>vapnenca</a:t>
            </a:r>
            <a:r>
              <a:rPr sz="3600" spc="-155" dirty="0">
                <a:latin typeface="Microsoft Sans Serif"/>
                <a:cs typeface="Microsoft Sans Serif"/>
              </a:rPr>
              <a:t> </a:t>
            </a:r>
            <a:r>
              <a:rPr sz="3600" spc="-110" dirty="0">
                <a:latin typeface="Microsoft Sans Serif"/>
                <a:cs typeface="Microsoft Sans Serif"/>
              </a:rPr>
              <a:t>kako</a:t>
            </a:r>
            <a:r>
              <a:rPr sz="3600" spc="-15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bi</a:t>
            </a:r>
            <a:r>
              <a:rPr sz="3600" spc="-15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reflektirali</a:t>
            </a:r>
            <a:r>
              <a:rPr sz="3600" spc="-150" dirty="0">
                <a:latin typeface="Microsoft Sans Serif"/>
                <a:cs typeface="Microsoft Sans Serif"/>
              </a:rPr>
              <a:t> </a:t>
            </a:r>
            <a:r>
              <a:rPr sz="3600" spc="-20" dirty="0">
                <a:latin typeface="Microsoft Sans Serif"/>
                <a:cs typeface="Microsoft Sans Serif"/>
              </a:rPr>
              <a:t>mjese</a:t>
            </a:r>
            <a:r>
              <a:rPr sz="3600" spc="-20" dirty="0">
                <a:latin typeface="Calibri"/>
                <a:cs typeface="Calibri"/>
              </a:rPr>
              <a:t>č</a:t>
            </a:r>
            <a:r>
              <a:rPr sz="3600" spc="-20" dirty="0">
                <a:latin typeface="Microsoft Sans Serif"/>
                <a:cs typeface="Microsoft Sans Serif"/>
              </a:rPr>
              <a:t>inu</a:t>
            </a:r>
            <a:r>
              <a:rPr sz="3600" spc="-180" dirty="0">
                <a:latin typeface="Microsoft Sans Serif"/>
                <a:cs typeface="Microsoft Sans Serif"/>
              </a:rPr>
              <a:t> </a:t>
            </a:r>
            <a:r>
              <a:rPr sz="3600" spc="-50" dirty="0">
                <a:latin typeface="Microsoft Sans Serif"/>
                <a:cs typeface="Microsoft Sans Serif"/>
              </a:rPr>
              <a:t>i </a:t>
            </a:r>
            <a:r>
              <a:rPr sz="3600" spc="-35" dirty="0">
                <a:latin typeface="Microsoft Sans Serif"/>
                <a:cs typeface="Microsoft Sans Serif"/>
              </a:rPr>
              <a:t>tako</a:t>
            </a:r>
            <a:r>
              <a:rPr sz="3600" spc="-17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olakšali</a:t>
            </a:r>
            <a:r>
              <a:rPr sz="3600" spc="-165" dirty="0">
                <a:latin typeface="Microsoft Sans Serif"/>
                <a:cs typeface="Microsoft Sans Serif"/>
              </a:rPr>
              <a:t> </a:t>
            </a:r>
            <a:r>
              <a:rPr sz="3600" spc="-35" dirty="0">
                <a:latin typeface="Microsoft Sans Serif"/>
                <a:cs typeface="Microsoft Sans Serif"/>
              </a:rPr>
              <a:t>kretanje</a:t>
            </a:r>
            <a:r>
              <a:rPr sz="3600" spc="-15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cestom</a:t>
            </a:r>
            <a:r>
              <a:rPr sz="3600" spc="-20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no</a:t>
            </a:r>
            <a:r>
              <a:rPr sz="3600" dirty="0">
                <a:latin typeface="Calibri"/>
                <a:cs typeface="Calibri"/>
              </a:rPr>
              <a:t>ć</a:t>
            </a:r>
            <a:r>
              <a:rPr sz="3600" dirty="0">
                <a:latin typeface="Microsoft Sans Serif"/>
                <a:cs typeface="Microsoft Sans Serif"/>
              </a:rPr>
              <a:t>u.</a:t>
            </a:r>
            <a:r>
              <a:rPr sz="3600" spc="-185" dirty="0">
                <a:latin typeface="Microsoft Sans Serif"/>
                <a:cs typeface="Microsoft Sans Serif"/>
              </a:rPr>
              <a:t> </a:t>
            </a:r>
            <a:r>
              <a:rPr sz="3600" spc="-35" dirty="0">
                <a:latin typeface="Microsoft Sans Serif"/>
                <a:cs typeface="Microsoft Sans Serif"/>
              </a:rPr>
              <a:t>Osim</a:t>
            </a:r>
            <a:r>
              <a:rPr sz="3600" spc="-200" dirty="0">
                <a:latin typeface="Microsoft Sans Serif"/>
                <a:cs typeface="Microsoft Sans Serif"/>
              </a:rPr>
              <a:t> </a:t>
            </a:r>
            <a:r>
              <a:rPr sz="3600" spc="-45" dirty="0">
                <a:latin typeface="Microsoft Sans Serif"/>
                <a:cs typeface="Microsoft Sans Serif"/>
              </a:rPr>
              <a:t>toga,</a:t>
            </a:r>
            <a:r>
              <a:rPr sz="3600" spc="-185" dirty="0">
                <a:latin typeface="Microsoft Sans Serif"/>
                <a:cs typeface="Microsoft Sans Serif"/>
              </a:rPr>
              <a:t> </a:t>
            </a:r>
            <a:r>
              <a:rPr sz="3600" spc="-20" dirty="0">
                <a:latin typeface="Microsoft Sans Serif"/>
                <a:cs typeface="Microsoft Sans Serif"/>
              </a:rPr>
              <a:t>zbog </a:t>
            </a:r>
            <a:r>
              <a:rPr sz="3600" spc="-95" dirty="0">
                <a:latin typeface="Microsoft Sans Serif"/>
                <a:cs typeface="Microsoft Sans Serif"/>
              </a:rPr>
              <a:t>svoje</a:t>
            </a:r>
            <a:r>
              <a:rPr sz="3600" spc="-160" dirty="0">
                <a:latin typeface="Microsoft Sans Serif"/>
                <a:cs typeface="Microsoft Sans Serif"/>
              </a:rPr>
              <a:t> </a:t>
            </a:r>
            <a:r>
              <a:rPr sz="3600" spc="-55" dirty="0">
                <a:latin typeface="Microsoft Sans Serif"/>
                <a:cs typeface="Microsoft Sans Serif"/>
              </a:rPr>
              <a:t>mase</a:t>
            </a:r>
            <a:r>
              <a:rPr sz="3600" spc="-19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</a:t>
            </a:r>
            <a:r>
              <a:rPr sz="3600" spc="-23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vidljivosti,</a:t>
            </a:r>
            <a:r>
              <a:rPr sz="3600" spc="-16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Calibri"/>
                <a:cs typeface="Calibri"/>
              </a:rPr>
              <a:t>č</a:t>
            </a:r>
            <a:r>
              <a:rPr sz="3600" spc="-25" dirty="0">
                <a:latin typeface="Microsoft Sans Serif"/>
                <a:cs typeface="Microsoft Sans Serif"/>
              </a:rPr>
              <a:t>esto</a:t>
            </a:r>
            <a:r>
              <a:rPr sz="3600" spc="-19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su</a:t>
            </a:r>
            <a:r>
              <a:rPr sz="3600" spc="-15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služili</a:t>
            </a:r>
            <a:r>
              <a:rPr sz="3600" spc="-185" dirty="0">
                <a:latin typeface="Microsoft Sans Serif"/>
                <a:cs typeface="Microsoft Sans Serif"/>
              </a:rPr>
              <a:t> </a:t>
            </a:r>
            <a:r>
              <a:rPr sz="3600" spc="-90" dirty="0">
                <a:latin typeface="Microsoft Sans Serif"/>
                <a:cs typeface="Microsoft Sans Serif"/>
              </a:rPr>
              <a:t>kao</a:t>
            </a:r>
            <a:r>
              <a:rPr sz="3600" spc="-17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granice </a:t>
            </a:r>
            <a:r>
              <a:rPr sz="3600" spc="-50" dirty="0">
                <a:latin typeface="Microsoft Sans Serif"/>
                <a:cs typeface="Microsoft Sans Serif"/>
              </a:rPr>
              <a:t>izme</a:t>
            </a:r>
            <a:r>
              <a:rPr sz="3600" spc="-50" dirty="0">
                <a:latin typeface="Calibri"/>
                <a:cs typeface="Calibri"/>
              </a:rPr>
              <a:t>đ</a:t>
            </a:r>
            <a:r>
              <a:rPr sz="3600" spc="-50" dirty="0">
                <a:latin typeface="Microsoft Sans Serif"/>
                <a:cs typeface="Microsoft Sans Serif"/>
              </a:rPr>
              <a:t>u</a:t>
            </a:r>
            <a:r>
              <a:rPr sz="3600" spc="-16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teritorija</a:t>
            </a:r>
            <a:r>
              <a:rPr sz="3600" spc="-14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razli</a:t>
            </a:r>
            <a:r>
              <a:rPr sz="3600" spc="-10" dirty="0">
                <a:latin typeface="Calibri"/>
                <a:cs typeface="Calibri"/>
              </a:rPr>
              <a:t>č</a:t>
            </a:r>
            <a:r>
              <a:rPr sz="3600" spc="-10" dirty="0">
                <a:latin typeface="Microsoft Sans Serif"/>
                <a:cs typeface="Microsoft Sans Serif"/>
              </a:rPr>
              <a:t>itih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spc="-114" dirty="0">
                <a:latin typeface="Microsoft Sans Serif"/>
                <a:cs typeface="Microsoft Sans Serif"/>
              </a:rPr>
              <a:t>gradova</a:t>
            </a:r>
            <a:r>
              <a:rPr sz="3600" spc="-125" dirty="0">
                <a:latin typeface="Microsoft Sans Serif"/>
                <a:cs typeface="Microsoft Sans Serif"/>
              </a:rPr>
              <a:t> </a:t>
            </a:r>
            <a:r>
              <a:rPr sz="3600" spc="55" dirty="0">
                <a:latin typeface="Microsoft Sans Serif"/>
                <a:cs typeface="Microsoft Sans Serif"/>
              </a:rPr>
              <a:t>ili</a:t>
            </a:r>
            <a:r>
              <a:rPr sz="3600" spc="-12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op</a:t>
            </a:r>
            <a:r>
              <a:rPr sz="3600" spc="-10" dirty="0">
                <a:latin typeface="Calibri"/>
                <a:cs typeface="Calibri"/>
              </a:rPr>
              <a:t>ć</a:t>
            </a:r>
            <a:r>
              <a:rPr sz="3600" spc="-10" dirty="0">
                <a:latin typeface="Microsoft Sans Serif"/>
                <a:cs typeface="Microsoft Sans Serif"/>
              </a:rPr>
              <a:t>ina.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8375" y="3248025"/>
            <a:ext cx="2162175" cy="2867025"/>
          </a:xfrm>
          <a:prstGeom prst="rect">
            <a:avLst/>
          </a:prstGeom>
        </p:spPr>
      </p:pic>
      <p:pic>
        <p:nvPicPr>
          <p:cNvPr id="3" name="object 3" descr="Slika na kojoj se prikazuje kontejner za otpad, zid, umjetničko djel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3009900"/>
            <a:ext cx="1962150" cy="2619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09849" cy="34956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3175" y="142875"/>
            <a:ext cx="2066925" cy="27908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29650" y="266700"/>
            <a:ext cx="3362325" cy="2590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38425" y="0"/>
            <a:ext cx="3733800" cy="27622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495675"/>
            <a:ext cx="3400424" cy="30956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62600" y="2981325"/>
            <a:ext cx="4171950" cy="31337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787140" y="6140132"/>
            <a:ext cx="5060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Microsoft Sans Serif"/>
                <a:cs typeface="Microsoft Sans Serif"/>
              </a:rPr>
              <a:t>Arheološki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muzej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Narona,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autor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Marko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Dominikovi</a:t>
            </a:r>
            <a:r>
              <a:rPr sz="1800" spc="-10" dirty="0">
                <a:latin typeface="Calibri"/>
                <a:cs typeface="Calibri"/>
              </a:rPr>
              <a:t>ć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NAGLI</a:t>
            </a:r>
            <a:r>
              <a:rPr spc="-95" dirty="0"/>
              <a:t> </a:t>
            </a:r>
            <a:r>
              <a:rPr spc="-10" dirty="0"/>
              <a:t>NESTANAK</a:t>
            </a:r>
          </a:p>
        </p:txBody>
      </p:sp>
      <p:sp>
        <p:nvSpPr>
          <p:cNvPr id="3" name="object 3"/>
          <p:cNvSpPr/>
          <p:nvPr/>
        </p:nvSpPr>
        <p:spPr>
          <a:xfrm>
            <a:off x="514350" y="504825"/>
            <a:ext cx="5029200" cy="152400"/>
          </a:xfrm>
          <a:custGeom>
            <a:avLst/>
            <a:gdLst/>
            <a:ahLst/>
            <a:cxnLst/>
            <a:rect l="l" t="t" r="r" b="b"/>
            <a:pathLst>
              <a:path w="5029200" h="152400">
                <a:moveTo>
                  <a:pt x="5029200" y="0"/>
                </a:moveTo>
                <a:lnTo>
                  <a:pt x="0" y="0"/>
                </a:lnTo>
                <a:lnTo>
                  <a:pt x="0" y="152400"/>
                </a:lnTo>
                <a:lnTo>
                  <a:pt x="5029200" y="152400"/>
                </a:lnTo>
                <a:lnTo>
                  <a:pt x="5029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lika na kojoj se prikazuje vanjski, trava, grob, groblje  Sadržaj generiran uz AI možda nije točan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2028825" cy="3228975"/>
          </a:xfrm>
          <a:prstGeom prst="rect">
            <a:avLst/>
          </a:prstGeom>
        </p:spPr>
      </p:pic>
      <p:pic>
        <p:nvPicPr>
          <p:cNvPr id="5" name="object 5" descr="Slika na kojoj se prikazuje vanjski, nebo, trava, grob  Sadržaj generiran uz AI možda nije točan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2038350"/>
            <a:ext cx="3952875" cy="39528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657975" y="3619500"/>
            <a:ext cx="5029200" cy="47625"/>
          </a:xfrm>
          <a:custGeom>
            <a:avLst/>
            <a:gdLst/>
            <a:ahLst/>
            <a:cxnLst/>
            <a:rect l="l" t="t" r="r" b="b"/>
            <a:pathLst>
              <a:path w="5029200" h="47625">
                <a:moveTo>
                  <a:pt x="5029200" y="0"/>
                </a:moveTo>
                <a:lnTo>
                  <a:pt x="0" y="0"/>
                </a:lnTo>
                <a:lnTo>
                  <a:pt x="0" y="47625"/>
                </a:lnTo>
                <a:lnTo>
                  <a:pt x="5029200" y="47625"/>
                </a:lnTo>
                <a:lnTo>
                  <a:pt x="5029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0050" y="3795712"/>
            <a:ext cx="4792980" cy="23323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300" marR="5080" indent="-228600">
              <a:lnSpc>
                <a:spcPct val="100800"/>
              </a:lnSpc>
              <a:spcBef>
                <a:spcPts val="85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45" dirty="0">
                <a:latin typeface="Microsoft Sans Serif"/>
                <a:cs typeface="Microsoft Sans Serif"/>
              </a:rPr>
              <a:t>Iako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ih</a:t>
            </a:r>
            <a:r>
              <a:rPr sz="1800" spc="-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je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bilo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na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tisu</a:t>
            </a:r>
            <a:r>
              <a:rPr sz="1800" dirty="0">
                <a:latin typeface="Calibri"/>
                <a:cs typeface="Calibri"/>
              </a:rPr>
              <a:t>ć</a:t>
            </a:r>
            <a:r>
              <a:rPr sz="1800" dirty="0">
                <a:latin typeface="Microsoft Sans Serif"/>
                <a:cs typeface="Microsoft Sans Serif"/>
              </a:rPr>
              <a:t>e,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mnogi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su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nestali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jer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su </a:t>
            </a:r>
            <a:r>
              <a:rPr sz="1800" dirty="0">
                <a:latin typeface="Microsoft Sans Serif"/>
                <a:cs typeface="Microsoft Sans Serif"/>
              </a:rPr>
              <a:t>u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srednjem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vijeku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služili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kao </a:t>
            </a:r>
            <a:r>
              <a:rPr sz="1800" spc="-10" dirty="0">
                <a:latin typeface="Microsoft Sans Serif"/>
                <a:cs typeface="Microsoft Sans Serif"/>
              </a:rPr>
              <a:t>idealan </a:t>
            </a:r>
            <a:r>
              <a:rPr sz="1800" spc="-45" dirty="0">
                <a:latin typeface="Microsoft Sans Serif"/>
                <a:cs typeface="Microsoft Sans Serif"/>
              </a:rPr>
              <a:t>gra</a:t>
            </a:r>
            <a:r>
              <a:rPr sz="1800" spc="-45" dirty="0">
                <a:latin typeface="Calibri"/>
                <a:cs typeface="Calibri"/>
              </a:rPr>
              <a:t>đ</a:t>
            </a:r>
            <a:r>
              <a:rPr sz="1800" spc="-45" dirty="0">
                <a:latin typeface="Microsoft Sans Serif"/>
                <a:cs typeface="Microsoft Sans Serif"/>
              </a:rPr>
              <a:t>evinski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materijal.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Zbog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svog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oblika </a:t>
            </a:r>
            <a:r>
              <a:rPr sz="1800" spc="-10" dirty="0">
                <a:latin typeface="Calibri"/>
                <a:cs typeface="Calibri"/>
              </a:rPr>
              <a:t>č</a:t>
            </a:r>
            <a:r>
              <a:rPr sz="1800" spc="-10" dirty="0">
                <a:latin typeface="Microsoft Sans Serif"/>
                <a:cs typeface="Microsoft Sans Serif"/>
              </a:rPr>
              <a:t>esto su</a:t>
            </a:r>
            <a:r>
              <a:rPr sz="1800" spc="-1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se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koristili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kao:</a:t>
            </a:r>
            <a:endParaRPr sz="1800"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Stupovi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crkvama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ili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pala</a:t>
            </a:r>
            <a:r>
              <a:rPr sz="1800" spc="-10" dirty="0">
                <a:latin typeface="Calibri"/>
                <a:cs typeface="Calibri"/>
              </a:rPr>
              <a:t>č</a:t>
            </a:r>
            <a:r>
              <a:rPr sz="1800" spc="-10" dirty="0">
                <a:latin typeface="Microsoft Sans Serif"/>
                <a:cs typeface="Microsoft Sans Serif"/>
              </a:rPr>
              <a:t>ama.</a:t>
            </a:r>
            <a:endParaRPr sz="1800"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85" dirty="0">
                <a:latin typeface="Microsoft Sans Serif"/>
                <a:cs typeface="Microsoft Sans Serif"/>
              </a:rPr>
              <a:t>Pragovi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ku</a:t>
            </a:r>
            <a:r>
              <a:rPr sz="1800" spc="-10" dirty="0">
                <a:latin typeface="Calibri"/>
                <a:cs typeface="Calibri"/>
              </a:rPr>
              <a:t>ć</a:t>
            </a:r>
            <a:r>
              <a:rPr sz="1800" spc="-10" dirty="0">
                <a:latin typeface="Microsoft Sans Serif"/>
                <a:cs typeface="Microsoft Sans Serif"/>
              </a:rPr>
              <a:t>a.</a:t>
            </a:r>
            <a:endParaRPr sz="1800"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Uteg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tijescima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za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masline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ili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grož</a:t>
            </a:r>
            <a:r>
              <a:rPr sz="1800" spc="-10" dirty="0">
                <a:latin typeface="Calibri"/>
                <a:cs typeface="Calibri"/>
              </a:rPr>
              <a:t>đ</a:t>
            </a:r>
            <a:r>
              <a:rPr sz="1800" spc="-10" dirty="0">
                <a:latin typeface="Microsoft Sans Serif"/>
                <a:cs typeface="Microsoft Sans Serif"/>
              </a:rPr>
              <a:t>e.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8697" y="6023609"/>
            <a:ext cx="272097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u="sng" spc="-2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4"/>
              </a:rPr>
              <a:t>https://visitravnikotari.com/tzrk/hr/zanimljivosti/miljokaz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7059" y="3248977"/>
            <a:ext cx="433197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u="sng" spc="48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5"/>
              </a:rPr>
              <a:t>https://edutorij-</a:t>
            </a: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5"/>
              </a:rPr>
              <a:t>admin-</a:t>
            </a:r>
            <a:r>
              <a:rPr sz="800" b="1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5"/>
              </a:rPr>
              <a:t>api.carnet.hr/storage/extracted/2251393/svi-putevi-</a:t>
            </a:r>
            <a:r>
              <a:rPr sz="800" b="1" u="sng" spc="-2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5"/>
              </a:rPr>
              <a:t>vode-</a:t>
            </a:r>
            <a:r>
              <a:rPr sz="800" b="1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5"/>
              </a:rPr>
              <a:t>u-</a:t>
            </a: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5"/>
              </a:rPr>
              <a:t>rim.htm</a:t>
            </a:r>
            <a:r>
              <a:rPr sz="800" b="1" spc="-10" dirty="0">
                <a:solidFill>
                  <a:srgbClr val="2997E2"/>
                </a:solidFill>
                <a:latin typeface="Trebuchet MS"/>
                <a:cs typeface="Trebuchet MS"/>
                <a:hlinkClick r:id="rId5"/>
              </a:rPr>
              <a:t>l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VIA</a:t>
            </a:r>
            <a:r>
              <a:rPr spc="-240" dirty="0"/>
              <a:t> </a:t>
            </a:r>
            <a:r>
              <a:rPr spc="-20" dirty="0"/>
              <a:t>APPIA</a:t>
            </a:r>
          </a:p>
        </p:txBody>
      </p:sp>
      <p:sp>
        <p:nvSpPr>
          <p:cNvPr id="3" name="object 3"/>
          <p:cNvSpPr/>
          <p:nvPr/>
        </p:nvSpPr>
        <p:spPr>
          <a:xfrm>
            <a:off x="514350" y="504825"/>
            <a:ext cx="11163300" cy="152400"/>
          </a:xfrm>
          <a:custGeom>
            <a:avLst/>
            <a:gdLst/>
            <a:ahLst/>
            <a:cxnLst/>
            <a:rect l="l" t="t" r="r" b="b"/>
            <a:pathLst>
              <a:path w="11163300" h="152400">
                <a:moveTo>
                  <a:pt x="11163300" y="0"/>
                </a:moveTo>
                <a:lnTo>
                  <a:pt x="0" y="0"/>
                </a:lnTo>
                <a:lnTo>
                  <a:pt x="0" y="152400"/>
                </a:lnTo>
                <a:lnTo>
                  <a:pt x="11163300" y="152400"/>
                </a:lnTo>
                <a:lnTo>
                  <a:pt x="11163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0392" y="2605722"/>
            <a:ext cx="6984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b="1" dirty="0">
                <a:latin typeface="Trebuchet MS"/>
                <a:cs typeface="Trebuchet MS"/>
              </a:rPr>
              <a:t>Via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Appia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(Apijev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put),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poznata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kao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i="1" spc="-85" dirty="0">
                <a:latin typeface="Arial"/>
                <a:cs typeface="Arial"/>
              </a:rPr>
              <a:t>Regina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45" dirty="0">
                <a:latin typeface="Arial"/>
                <a:cs typeface="Arial"/>
              </a:rPr>
              <a:t>Viarum</a:t>
            </a:r>
            <a:r>
              <a:rPr sz="1800" i="1" spc="-125" dirty="0">
                <a:latin typeface="Arial"/>
                <a:cs typeface="Arial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("Kraljica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cesta")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392" y="2880804"/>
            <a:ext cx="6868159" cy="8261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090"/>
              </a:spcBef>
              <a:buFont typeface="Arial MT"/>
              <a:buChar char="•"/>
              <a:tabLst>
                <a:tab pos="29210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jedna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je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od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najstarijih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strateški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najvažnijih </a:t>
            </a:r>
            <a:r>
              <a:rPr sz="1800" spc="-20" dirty="0">
                <a:latin typeface="Microsoft Sans Serif"/>
                <a:cs typeface="Microsoft Sans Serif"/>
              </a:rPr>
              <a:t>cesta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Rimskog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Carstva.</a:t>
            </a:r>
            <a:endParaRPr sz="1800">
              <a:latin typeface="Microsoft Sans Serif"/>
              <a:cs typeface="Microsoft Sans Serif"/>
            </a:endParaRPr>
          </a:p>
          <a:p>
            <a:pPr marL="292100" indent="-279400">
              <a:lnSpc>
                <a:spcPct val="100000"/>
              </a:lnSpc>
              <a:spcBef>
                <a:spcPts val="990"/>
              </a:spcBef>
              <a:buFont typeface="Arial MT"/>
              <a:buChar char="•"/>
              <a:tabLst>
                <a:tab pos="292100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Izgra</a:t>
            </a:r>
            <a:r>
              <a:rPr sz="1800" spc="-60" dirty="0">
                <a:latin typeface="Calibri"/>
                <a:cs typeface="Calibri"/>
              </a:rPr>
              <a:t>đ</a:t>
            </a:r>
            <a:r>
              <a:rPr sz="1800" spc="-60" dirty="0">
                <a:latin typeface="Microsoft Sans Serif"/>
                <a:cs typeface="Microsoft Sans Serif"/>
              </a:rPr>
              <a:t>ena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312.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pr.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Kr.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</a:t>
            </a:r>
            <a:r>
              <a:rPr sz="1800" spc="-1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nadzorom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cenzora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4297" y="3530536"/>
            <a:ext cx="20815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u="sng" spc="-1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2"/>
              </a:rPr>
              <a:t>https://romesite.com/via-appia-antica.htm</a:t>
            </a:r>
            <a:r>
              <a:rPr sz="800" b="1" spc="-10" dirty="0">
                <a:solidFill>
                  <a:srgbClr val="2997E2"/>
                </a:solidFill>
                <a:latin typeface="Trebuchet MS"/>
                <a:cs typeface="Trebuchet MS"/>
                <a:hlinkClick r:id="rId2"/>
              </a:rPr>
              <a:t>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392" y="3681412"/>
            <a:ext cx="10368915" cy="2305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4584700" indent="-254635">
              <a:lnSpc>
                <a:spcPct val="146100"/>
              </a:lnSpc>
              <a:spcBef>
                <a:spcPts val="95"/>
              </a:spcBef>
            </a:pPr>
            <a:r>
              <a:rPr sz="1800" b="1" spc="-35" dirty="0">
                <a:latin typeface="Trebuchet MS"/>
                <a:cs typeface="Trebuchet MS"/>
              </a:rPr>
              <a:t>Apija</a:t>
            </a:r>
            <a:r>
              <a:rPr sz="1800" b="1" spc="-25" dirty="0">
                <a:latin typeface="Trebuchet MS"/>
                <a:cs typeface="Trebuchet MS"/>
              </a:rPr>
              <a:t> Klaudija Slijepog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(Appius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Claudius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Caecus)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kako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bi </a:t>
            </a:r>
            <a:r>
              <a:rPr sz="1800" spc="-45" dirty="0">
                <a:latin typeface="Microsoft Sans Serif"/>
                <a:cs typeface="Microsoft Sans Serif"/>
              </a:rPr>
              <a:t>povezala</a:t>
            </a:r>
            <a:r>
              <a:rPr sz="1800" spc="-70" dirty="0">
                <a:latin typeface="Microsoft Sans Serif"/>
                <a:cs typeface="Microsoft Sans Serif"/>
              </a:rPr>
              <a:t> Rim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Brindisijem</a:t>
            </a:r>
            <a:r>
              <a:rPr sz="1800" spc="-45" dirty="0">
                <a:latin typeface="Microsoft Sans Serif"/>
                <a:cs typeface="Microsoft Sans Serif"/>
              </a:rPr>
              <a:t> na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jugoistoku</a:t>
            </a:r>
            <a:r>
              <a:rPr sz="1800" spc="-1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Italije.</a:t>
            </a:r>
            <a:endParaRPr sz="1800">
              <a:latin typeface="Microsoft Sans Serif"/>
              <a:cs typeface="Microsoft Sans Serif"/>
            </a:endParaRPr>
          </a:p>
          <a:p>
            <a:pPr marL="292100" indent="-2794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9210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Cesta</a:t>
            </a:r>
            <a:r>
              <a:rPr sz="1800" spc="-80" dirty="0">
                <a:latin typeface="Microsoft Sans Serif"/>
                <a:cs typeface="Microsoft Sans Serif"/>
              </a:rPr>
              <a:t> se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proteže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na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više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od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560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kilometara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od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Rima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luke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Brindisi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104139">
              <a:lnSpc>
                <a:spcPct val="100899"/>
              </a:lnSpc>
              <a:spcBef>
                <a:spcPts val="975"/>
              </a:spcBef>
              <a:buSzPct val="94444"/>
              <a:buChar char="•"/>
              <a:tabLst>
                <a:tab pos="116839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Budu</a:t>
            </a:r>
            <a:r>
              <a:rPr sz="1800" spc="-10" dirty="0">
                <a:latin typeface="Calibri"/>
                <a:cs typeface="Calibri"/>
              </a:rPr>
              <a:t>ć</a:t>
            </a:r>
            <a:r>
              <a:rPr sz="1800" spc="-10" dirty="0">
                <a:latin typeface="Microsoft Sans Serif"/>
                <a:cs typeface="Microsoft Sans Serif"/>
              </a:rPr>
              <a:t>i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su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Rimljani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svoje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mrtve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pokapali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izvan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gradskih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zidina,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cesta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obrubljena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tisu</a:t>
            </a:r>
            <a:r>
              <a:rPr sz="1800" dirty="0">
                <a:latin typeface="Calibri"/>
                <a:cs typeface="Calibri"/>
              </a:rPr>
              <a:t>ć</a:t>
            </a:r>
            <a:r>
              <a:rPr sz="1800" dirty="0">
                <a:latin typeface="Microsoft Sans Serif"/>
                <a:cs typeface="Microsoft Sans Serif"/>
              </a:rPr>
              <a:t>ama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grobnica, </a:t>
            </a:r>
            <a:r>
              <a:rPr sz="1800" spc="-30" dirty="0">
                <a:latin typeface="Microsoft Sans Serif"/>
                <a:cs typeface="Microsoft Sans Serif"/>
              </a:rPr>
              <a:t>mauzoleja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spomenika.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Nalazi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se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UNECO-</a:t>
            </a:r>
            <a:r>
              <a:rPr sz="1800" spc="-30" dirty="0">
                <a:latin typeface="Microsoft Sans Serif"/>
                <a:cs typeface="Microsoft Sans Serif"/>
              </a:rPr>
              <a:t>vom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popisu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svijetske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kulturne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baštine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4747" y="6621462"/>
            <a:ext cx="17767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u="sng" spc="-19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https://whc.unesco.org/en/list/1708/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3350" y="828675"/>
            <a:ext cx="4048125" cy="26003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53350" y="3781425"/>
            <a:ext cx="404812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04825"/>
            <a:ext cx="11153775" cy="152400"/>
          </a:xfrm>
          <a:custGeom>
            <a:avLst/>
            <a:gdLst/>
            <a:ahLst/>
            <a:cxnLst/>
            <a:rect l="l" t="t" r="r" b="b"/>
            <a:pathLst>
              <a:path w="11153775" h="152400">
                <a:moveTo>
                  <a:pt x="11153775" y="0"/>
                </a:moveTo>
                <a:lnTo>
                  <a:pt x="0" y="0"/>
                </a:lnTo>
                <a:lnTo>
                  <a:pt x="0" y="152400"/>
                </a:lnTo>
                <a:lnTo>
                  <a:pt x="11153775" y="152400"/>
                </a:lnTo>
                <a:lnTo>
                  <a:pt x="1115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00392" y="974407"/>
            <a:ext cx="44996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10" dirty="0"/>
              <a:t>ZLATNI</a:t>
            </a:r>
            <a:r>
              <a:rPr spc="-215" dirty="0"/>
              <a:t> </a:t>
            </a:r>
            <a:r>
              <a:rPr spc="-10" dirty="0"/>
              <a:t>MILJOKAZ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2828925"/>
            <a:ext cx="1371600" cy="2324100"/>
          </a:xfrm>
          <a:prstGeom prst="rect">
            <a:avLst/>
          </a:prstGeom>
          <a:solidFill>
            <a:srgbClr val="EB9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38125" marR="222250" indent="-8255" algn="ctr">
              <a:lnSpc>
                <a:spcPct val="91000"/>
              </a:lnSpc>
            </a:pP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Zlatni 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miljokaz</a:t>
            </a:r>
            <a:r>
              <a:rPr sz="11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bio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je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monumentalni spomenik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endParaRPr sz="1100">
              <a:latin typeface="Microsoft Sans Serif"/>
              <a:cs typeface="Microsoft Sans Serif"/>
            </a:endParaRPr>
          </a:p>
          <a:p>
            <a:pPr marL="171450" marR="158115" algn="ctr">
              <a:lnSpc>
                <a:spcPts val="1130"/>
              </a:lnSpc>
              <a:spcBef>
                <a:spcPts val="75"/>
              </a:spcBef>
            </a:pP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Starom 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Rimu</a:t>
            </a:r>
            <a:r>
              <a:rPr sz="1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koji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je</a:t>
            </a:r>
            <a:endParaRPr sz="1100">
              <a:latin typeface="Microsoft Sans Serif"/>
              <a:cs typeface="Microsoft Sans Serif"/>
            </a:endParaRPr>
          </a:p>
          <a:p>
            <a:pPr marL="6985" algn="ctr">
              <a:lnSpc>
                <a:spcPts val="1135"/>
              </a:lnSpc>
            </a:pP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ozna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avao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nultu</a:t>
            </a:r>
            <a:endParaRPr sz="1100">
              <a:latin typeface="Trebuchet MS"/>
              <a:cs typeface="Trebuchet MS"/>
            </a:endParaRPr>
          </a:p>
          <a:p>
            <a:pPr marL="288925" marR="274955" indent="-5080" algn="ctr">
              <a:lnSpc>
                <a:spcPct val="91000"/>
              </a:lnSpc>
              <a:spcBef>
                <a:spcPts val="60"/>
              </a:spcBef>
            </a:pP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ku</a:t>
            </a:r>
            <a:r>
              <a:rPr sz="11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svih 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glavnih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cesta Rimskog Carstva.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575" y="3867150"/>
            <a:ext cx="200025" cy="2476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52650" y="2828925"/>
            <a:ext cx="1381125" cy="2324100"/>
          </a:xfrm>
          <a:prstGeom prst="rect">
            <a:avLst/>
          </a:prstGeom>
          <a:solidFill>
            <a:srgbClr val="EB9F00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Times New Roman"/>
              <a:cs typeface="Times New Roman"/>
            </a:endParaRPr>
          </a:p>
          <a:p>
            <a:pPr marL="167005" marR="149860" indent="1270" algn="ctr">
              <a:lnSpc>
                <a:spcPct val="90100"/>
              </a:lnSpc>
            </a:pP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Postavljen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je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20. 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godine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pr.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Kr.</a:t>
            </a:r>
            <a:r>
              <a:rPr sz="1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na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Rimskom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forumu (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Forum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Romanum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),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u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blizini</a:t>
            </a:r>
            <a:r>
              <a:rPr sz="11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Saturnova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hrama.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Vjeruje</a:t>
            </a:r>
            <a:r>
              <a:rPr sz="1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se da</a:t>
            </a:r>
            <a:r>
              <a:rPr sz="11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je</a:t>
            </a:r>
            <a:r>
              <a:rPr sz="11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upravo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od 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ovog</a:t>
            </a:r>
            <a:r>
              <a:rPr sz="1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spomenika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potekla</a:t>
            </a:r>
            <a:r>
              <a:rPr sz="11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slavna 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izreka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da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"svi putevi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vode</a:t>
            </a: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Rim"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2825" y="3867150"/>
            <a:ext cx="209550" cy="2476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81425" y="2828925"/>
            <a:ext cx="1381125" cy="2324100"/>
          </a:xfrm>
          <a:prstGeom prst="rect">
            <a:avLst/>
          </a:prstGeom>
          <a:solidFill>
            <a:srgbClr val="EB9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100">
              <a:latin typeface="Times New Roman"/>
              <a:cs typeface="Times New Roman"/>
            </a:endParaRPr>
          </a:p>
          <a:p>
            <a:pPr marL="340360" marR="150495" indent="-171450">
              <a:lnSpc>
                <a:spcPts val="1200"/>
              </a:lnSpc>
            </a:pP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Klju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ne</a:t>
            </a:r>
            <a:r>
              <a:rPr sz="11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zna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ajke 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spomenika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3867150"/>
            <a:ext cx="209550" cy="2476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10200" y="2828925"/>
            <a:ext cx="1381125" cy="2324100"/>
          </a:xfrm>
          <a:prstGeom prst="rect">
            <a:avLst/>
          </a:prstGeom>
          <a:solidFill>
            <a:srgbClr val="EB9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100">
              <a:latin typeface="Times New Roman"/>
              <a:cs typeface="Times New Roman"/>
            </a:endParaRPr>
          </a:p>
          <a:p>
            <a:pPr marL="156845" marR="141605" indent="-4445" algn="ctr">
              <a:lnSpc>
                <a:spcPct val="91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Izgled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Vjerojatno 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1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radilo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o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mramornom stupu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presvu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enom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poz 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ć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enom broncom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0375" y="3867150"/>
            <a:ext cx="209550" cy="2476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38975" y="2828925"/>
            <a:ext cx="1371600" cy="2324100"/>
          </a:xfrm>
          <a:prstGeom prst="rect">
            <a:avLst/>
          </a:prstGeom>
          <a:solidFill>
            <a:srgbClr val="EB9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100">
              <a:latin typeface="Times New Roman"/>
              <a:cs typeface="Times New Roman"/>
            </a:endParaRPr>
          </a:p>
          <a:p>
            <a:pPr marL="199390" marR="177165" algn="ctr">
              <a:lnSpc>
                <a:spcPct val="89900"/>
              </a:lnSpc>
            </a:pP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Dimenzije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Pretpostavlja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se da</a:t>
            </a:r>
            <a:r>
              <a:rPr sz="1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je</a:t>
            </a:r>
            <a:r>
              <a:rPr sz="1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bio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visok oko</a:t>
            </a:r>
            <a:r>
              <a:rPr sz="1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3,7</a:t>
            </a: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metara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1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promjerom</a:t>
            </a:r>
            <a:r>
              <a:rPr sz="11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od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1,15</a:t>
            </a:r>
            <a:r>
              <a:rPr sz="11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metara.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9150" y="3867150"/>
            <a:ext cx="200025" cy="2476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658225" y="2828925"/>
            <a:ext cx="1381125" cy="2324100"/>
          </a:xfrm>
          <a:prstGeom prst="rect">
            <a:avLst/>
          </a:prstGeom>
          <a:solidFill>
            <a:srgbClr val="EB9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100">
              <a:latin typeface="Times New Roman"/>
              <a:cs typeface="Times New Roman"/>
            </a:endParaRPr>
          </a:p>
          <a:p>
            <a:pPr marL="215265" marR="181610" indent="3175" algn="ctr">
              <a:lnSpc>
                <a:spcPct val="90100"/>
              </a:lnSpc>
            </a:pP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Svrha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Služio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je kao</a:t>
            </a:r>
            <a:r>
              <a:rPr sz="11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ishodište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za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mjerenje udaljenosti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od Rima</a:t>
            </a:r>
            <a:r>
              <a:rPr sz="11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do</a:t>
            </a:r>
            <a:r>
              <a:rPr sz="11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svih važnijih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gradova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carstva.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3867150"/>
            <a:ext cx="209550" cy="24765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287000" y="2828925"/>
            <a:ext cx="1381125" cy="2324100"/>
          </a:xfrm>
          <a:prstGeom prst="rect">
            <a:avLst/>
          </a:prstGeom>
          <a:solidFill>
            <a:srgbClr val="EB9F00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163195" marR="129539" indent="-5715" algn="ctr">
              <a:lnSpc>
                <a:spcPct val="90600"/>
              </a:lnSpc>
              <a:spcBef>
                <a:spcPts val="5"/>
              </a:spcBef>
            </a:pP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Natpisi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Prema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povjesni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arima,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na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njemu</a:t>
            </a:r>
            <a:r>
              <a:rPr sz="11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su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vjerojatno</a:t>
            </a:r>
            <a:r>
              <a:rPr sz="1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bila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ispisana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imena 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glavnih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gradova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i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njihova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udaljenost</a:t>
            </a:r>
            <a:r>
              <a:rPr sz="11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od Rima,</a:t>
            </a:r>
            <a:r>
              <a:rPr sz="1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iako</a:t>
            </a:r>
            <a:r>
              <a:rPr sz="11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neki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smatraju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da</a:t>
            </a:r>
            <a:r>
              <a:rPr sz="11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su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se na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njemu</a:t>
            </a:r>
            <a:r>
              <a:rPr sz="11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nalazila samo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imena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najvažnijih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cesta.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542798"/>
            <a:ext cx="11311255" cy="6024880"/>
            <a:chOff x="419100" y="542798"/>
            <a:chExt cx="11311255" cy="6024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34" y="590393"/>
              <a:ext cx="5634132" cy="30052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542798"/>
              <a:ext cx="5596001" cy="28432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4550" y="752475"/>
              <a:ext cx="2324100" cy="24193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" y="3524186"/>
              <a:ext cx="2900426" cy="3043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250" y="3495611"/>
              <a:ext cx="2767076" cy="28432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5850" y="3648074"/>
              <a:ext cx="1304925" cy="2162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7075" y="3524186"/>
              <a:ext cx="2900426" cy="30433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4225" y="3495611"/>
              <a:ext cx="2767076" cy="28432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0500" y="3714749"/>
              <a:ext cx="1409700" cy="2019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6000" y="561911"/>
              <a:ext cx="5634101" cy="59389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3625" y="542861"/>
              <a:ext cx="5567426" cy="57865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6200" y="752475"/>
              <a:ext cx="2305050" cy="49815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11505" y="5845492"/>
            <a:ext cx="2482215" cy="400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10"/>
              </a:spcBef>
            </a:pPr>
            <a:r>
              <a:rPr sz="800" b="1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3"/>
              </a:rPr>
              <a:t>https://edutorij-</a:t>
            </a:r>
            <a:r>
              <a:rPr sz="800" b="1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3"/>
              </a:rPr>
              <a:t>admin-</a:t>
            </a:r>
            <a:r>
              <a:rPr sz="800" b="1" u="sng" spc="-2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3"/>
              </a:rPr>
              <a:t>api.carnet.hr/storage/extracted/2251393/svi-</a:t>
            </a:r>
            <a:r>
              <a:rPr sz="800" b="1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3"/>
              </a:rPr>
              <a:t>putevi-</a:t>
            </a:r>
            <a:r>
              <a:rPr sz="800" b="1" u="sng" spc="-2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3"/>
              </a:rPr>
              <a:t>vode-</a:t>
            </a:r>
            <a:r>
              <a:rPr sz="800" b="1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3"/>
              </a:rPr>
              <a:t>u-</a:t>
            </a: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3"/>
              </a:rPr>
              <a:t>rim.html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63290" y="5845492"/>
            <a:ext cx="2459990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4"/>
              </a:rPr>
              <a:t>https://visitravnikotari.com/tzrk/hr/zanimljivosti/m</a:t>
            </a:r>
            <a:r>
              <a:rPr sz="800" b="1" spc="-10" dirty="0">
                <a:solidFill>
                  <a:srgbClr val="2997E2"/>
                </a:solidFill>
                <a:latin typeface="Trebuchet MS"/>
                <a:cs typeface="Trebuchet MS"/>
                <a:hlinkClick r:id="rId15"/>
              </a:rPr>
              <a:t>i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14"/>
              </a:rPr>
              <a:t>ljokaz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392" y="1291589"/>
            <a:ext cx="3937000" cy="403732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20700">
              <a:lnSpc>
                <a:spcPct val="90100"/>
              </a:lnSpc>
              <a:spcBef>
                <a:spcPts val="530"/>
              </a:spcBef>
            </a:pPr>
            <a:r>
              <a:rPr sz="3600" b="1" dirty="0">
                <a:latin typeface="Trebuchet MS"/>
                <a:cs typeface="Trebuchet MS"/>
              </a:rPr>
              <a:t>Ova</a:t>
            </a:r>
            <a:r>
              <a:rPr sz="3600" b="1" spc="-220" dirty="0">
                <a:latin typeface="Trebuchet MS"/>
                <a:cs typeface="Trebuchet MS"/>
              </a:rPr>
              <a:t> </a:t>
            </a:r>
            <a:r>
              <a:rPr sz="3600" b="1" spc="-75" dirty="0">
                <a:latin typeface="Trebuchet MS"/>
                <a:cs typeface="Trebuchet MS"/>
              </a:rPr>
              <a:t>kopija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spc="-25" dirty="0">
                <a:latin typeface="Trebuchet MS"/>
                <a:cs typeface="Trebuchet MS"/>
              </a:rPr>
              <a:t>ni </a:t>
            </a:r>
            <a:r>
              <a:rPr sz="3600" b="1" spc="-85" dirty="0">
                <a:latin typeface="Trebuchet MS"/>
                <a:cs typeface="Trebuchet MS"/>
              </a:rPr>
              <a:t>najmanje</a:t>
            </a:r>
            <a:r>
              <a:rPr sz="3600" b="1" spc="-145" dirty="0">
                <a:latin typeface="Trebuchet MS"/>
                <a:cs typeface="Trebuchet MS"/>
              </a:rPr>
              <a:t> </a:t>
            </a:r>
            <a:r>
              <a:rPr sz="3600" b="1" spc="-25" dirty="0">
                <a:latin typeface="Trebuchet MS"/>
                <a:cs typeface="Trebuchet MS"/>
              </a:rPr>
              <a:t>ne </a:t>
            </a:r>
            <a:r>
              <a:rPr sz="3600" b="1" dirty="0">
                <a:latin typeface="Trebuchet MS"/>
                <a:cs typeface="Trebuchet MS"/>
              </a:rPr>
              <a:t>sli</a:t>
            </a:r>
            <a:r>
              <a:rPr sz="3600" b="1" dirty="0">
                <a:latin typeface="Calibri"/>
                <a:cs typeface="Calibri"/>
              </a:rPr>
              <a:t>č</a:t>
            </a:r>
            <a:r>
              <a:rPr sz="3600" b="1" dirty="0">
                <a:latin typeface="Trebuchet MS"/>
                <a:cs typeface="Trebuchet MS"/>
              </a:rPr>
              <a:t>i</a:t>
            </a:r>
            <a:r>
              <a:rPr sz="3600" b="1" spc="-1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na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b="1" spc="-20" dirty="0">
                <a:latin typeface="Trebuchet MS"/>
                <a:cs typeface="Trebuchet MS"/>
              </a:rPr>
              <a:t>svoj </a:t>
            </a:r>
            <a:r>
              <a:rPr sz="3600" b="1" spc="-45" dirty="0">
                <a:latin typeface="Trebuchet MS"/>
                <a:cs typeface="Trebuchet MS"/>
              </a:rPr>
              <a:t>original</a:t>
            </a:r>
            <a:r>
              <a:rPr sz="3600" b="1" spc="-15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što</a:t>
            </a:r>
            <a:r>
              <a:rPr sz="3600" b="1" spc="-95" dirty="0">
                <a:latin typeface="Trebuchet MS"/>
                <a:cs typeface="Trebuchet MS"/>
              </a:rPr>
              <a:t> </a:t>
            </a:r>
            <a:r>
              <a:rPr sz="3600" b="1" spc="-25" dirty="0">
                <a:latin typeface="Trebuchet MS"/>
                <a:cs typeface="Trebuchet MS"/>
              </a:rPr>
              <a:t>je </a:t>
            </a:r>
            <a:r>
              <a:rPr sz="3600" b="1" spc="-20" dirty="0">
                <a:latin typeface="Trebuchet MS"/>
                <a:cs typeface="Trebuchet MS"/>
              </a:rPr>
              <a:t>razo</a:t>
            </a:r>
            <a:r>
              <a:rPr sz="3600" b="1" spc="-20" dirty="0">
                <a:latin typeface="Calibri"/>
                <a:cs typeface="Calibri"/>
              </a:rPr>
              <a:t>č</a:t>
            </a:r>
            <a:r>
              <a:rPr sz="3600" b="1" spc="-20" dirty="0">
                <a:latin typeface="Trebuchet MS"/>
                <a:cs typeface="Trebuchet MS"/>
              </a:rPr>
              <a:t>aravaju</a:t>
            </a:r>
            <a:r>
              <a:rPr sz="3600" b="1" spc="-20" dirty="0">
                <a:latin typeface="Calibri"/>
                <a:cs typeface="Calibri"/>
              </a:rPr>
              <a:t>ć</a:t>
            </a:r>
            <a:r>
              <a:rPr sz="3600" b="1" spc="-20" dirty="0">
                <a:latin typeface="Trebuchet MS"/>
                <a:cs typeface="Trebuchet MS"/>
              </a:rPr>
              <a:t>e </a:t>
            </a:r>
            <a:r>
              <a:rPr sz="3600" b="1" spc="-65" dirty="0">
                <a:latin typeface="Trebuchet MS"/>
                <a:cs typeface="Trebuchet MS"/>
              </a:rPr>
              <a:t>za</a:t>
            </a:r>
            <a:r>
              <a:rPr sz="3600" b="1" spc="-210" dirty="0">
                <a:latin typeface="Trebuchet MS"/>
                <a:cs typeface="Trebuchet MS"/>
              </a:rPr>
              <a:t> </a:t>
            </a:r>
            <a:r>
              <a:rPr sz="3600" b="1" spc="-30" dirty="0">
                <a:latin typeface="Trebuchet MS"/>
                <a:cs typeface="Trebuchet MS"/>
              </a:rPr>
              <a:t>grad</a:t>
            </a:r>
            <a:r>
              <a:rPr sz="3600" b="1" spc="-240" dirty="0">
                <a:latin typeface="Trebuchet MS"/>
                <a:cs typeface="Trebuchet MS"/>
              </a:rPr>
              <a:t> </a:t>
            </a:r>
            <a:r>
              <a:rPr sz="3600" b="1" spc="-90" dirty="0">
                <a:latin typeface="Trebuchet MS"/>
                <a:cs typeface="Trebuchet MS"/>
              </a:rPr>
              <a:t>Jelkovac</a:t>
            </a:r>
            <a:endParaRPr sz="3600">
              <a:latin typeface="Trebuchet MS"/>
              <a:cs typeface="Trebuchet MS"/>
            </a:endParaRPr>
          </a:p>
          <a:p>
            <a:pPr marL="128270" marR="5080" indent="-116205">
              <a:lnSpc>
                <a:spcPts val="3900"/>
              </a:lnSpc>
              <a:spcBef>
                <a:spcPts val="65"/>
              </a:spcBef>
            </a:pPr>
            <a:r>
              <a:rPr sz="3600" b="1" spc="-114" dirty="0">
                <a:latin typeface="Trebuchet MS"/>
                <a:cs typeface="Trebuchet MS"/>
              </a:rPr>
              <a:t>i</a:t>
            </a:r>
            <a:r>
              <a:rPr sz="3600" b="1" spc="-155" dirty="0">
                <a:latin typeface="Trebuchet MS"/>
                <a:cs typeface="Trebuchet MS"/>
              </a:rPr>
              <a:t> </a:t>
            </a:r>
            <a:r>
              <a:rPr sz="3600" b="1" spc="-110" dirty="0">
                <a:latin typeface="Trebuchet MS"/>
                <a:cs typeface="Trebuchet MS"/>
              </a:rPr>
              <a:t>njihovu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spc="-35" dirty="0">
                <a:latin typeface="Trebuchet MS"/>
                <a:cs typeface="Trebuchet MS"/>
              </a:rPr>
              <a:t>povijesno </a:t>
            </a:r>
            <a:r>
              <a:rPr sz="3600" b="1" spc="-75" dirty="0">
                <a:latin typeface="Trebuchet MS"/>
                <a:cs typeface="Trebuchet MS"/>
              </a:rPr>
              <a:t>kulturnu</a:t>
            </a:r>
            <a:r>
              <a:rPr sz="3600" b="1" spc="-145" dirty="0">
                <a:latin typeface="Trebuchet MS"/>
                <a:cs typeface="Trebuchet MS"/>
              </a:rPr>
              <a:t> </a:t>
            </a:r>
            <a:r>
              <a:rPr sz="3600" b="1" spc="-10" dirty="0">
                <a:latin typeface="Trebuchet MS"/>
                <a:cs typeface="Trebuchet MS"/>
              </a:rPr>
              <a:t>baštinu.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9629" y="6489700"/>
            <a:ext cx="49345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2"/>
              </a:rPr>
              <a:t>https://www.amz.hr/hr/arheoloski-</a:t>
            </a:r>
            <a:r>
              <a:rPr sz="1550" b="1" u="sng" spc="-3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2"/>
              </a:rPr>
              <a:t>muzej-</a:t>
            </a:r>
            <a:r>
              <a:rPr sz="1550" b="1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2"/>
              </a:rPr>
              <a:t>u-</a:t>
            </a:r>
            <a:r>
              <a:rPr sz="155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2"/>
              </a:rPr>
              <a:t>zagrebu/</a:t>
            </a:r>
            <a:endParaRPr sz="15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2975" y="1104900"/>
            <a:ext cx="2876550" cy="5105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3850" y="1343025"/>
            <a:ext cx="3838575" cy="4362450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953769" y="284162"/>
            <a:ext cx="454088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245" dirty="0">
                <a:latin typeface="Microsoft Sans Serif"/>
                <a:cs typeface="Microsoft Sans Serif"/>
              </a:rPr>
              <a:t>ORIGINAL</a:t>
            </a:r>
            <a:r>
              <a:rPr b="0" spc="-220" dirty="0">
                <a:latin typeface="Microsoft Sans Serif"/>
                <a:cs typeface="Microsoft Sans Serif"/>
              </a:rPr>
              <a:t> </a:t>
            </a:r>
            <a:r>
              <a:rPr b="0" spc="-80" dirty="0">
                <a:latin typeface="Microsoft Sans Serif"/>
                <a:cs typeface="Microsoft Sans Serif"/>
              </a:rPr>
              <a:t>I</a:t>
            </a:r>
            <a:r>
              <a:rPr b="0" spc="-220" dirty="0">
                <a:latin typeface="Microsoft Sans Serif"/>
                <a:cs typeface="Microsoft Sans Serif"/>
              </a:rPr>
              <a:t> </a:t>
            </a:r>
            <a:r>
              <a:rPr b="0" spc="-430" dirty="0">
                <a:latin typeface="Microsoft Sans Serif"/>
                <a:cs typeface="Microsoft Sans Serif"/>
              </a:rPr>
              <a:t>KOPIJA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95" dirty="0"/>
              <a:t>PONOVI</a:t>
            </a:r>
            <a:r>
              <a:rPr spc="-220" dirty="0"/>
              <a:t> </a:t>
            </a:r>
            <a:r>
              <a:rPr dirty="0"/>
              <a:t>UZ</a:t>
            </a:r>
            <a:r>
              <a:rPr spc="-225" dirty="0"/>
              <a:t> </a:t>
            </a:r>
            <a:r>
              <a:rPr spc="-20" dirty="0"/>
              <a:t>KVIZ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8452" y="3021647"/>
            <a:ext cx="925576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u="heavy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2"/>
              </a:rPr>
              <a:t>Wordwall.net/resource/112373053</a:t>
            </a:r>
            <a:endParaRPr sz="4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04825"/>
            <a:ext cx="11153775" cy="152400"/>
          </a:xfrm>
          <a:custGeom>
            <a:avLst/>
            <a:gdLst/>
            <a:ahLst/>
            <a:cxnLst/>
            <a:rect l="l" t="t" r="r" b="b"/>
            <a:pathLst>
              <a:path w="11153775" h="152400">
                <a:moveTo>
                  <a:pt x="11153775" y="0"/>
                </a:moveTo>
                <a:lnTo>
                  <a:pt x="0" y="0"/>
                </a:lnTo>
                <a:lnTo>
                  <a:pt x="0" y="152400"/>
                </a:lnTo>
                <a:lnTo>
                  <a:pt x="11153775" y="152400"/>
                </a:lnTo>
                <a:lnTo>
                  <a:pt x="1115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0" dirty="0"/>
              <a:t>LITERATURA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662" y="2069528"/>
            <a:ext cx="6084570" cy="375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213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AMZ</a:t>
            </a:r>
            <a:endParaRPr sz="1800">
              <a:latin typeface="Microsoft Sans Serif"/>
              <a:cs typeface="Microsoft Sans Serif"/>
            </a:endParaRPr>
          </a:p>
          <a:p>
            <a:pPr marL="13335">
              <a:lnSpc>
                <a:spcPts val="2130"/>
              </a:lnSpc>
            </a:pPr>
            <a:r>
              <a:rPr sz="18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2"/>
              </a:rPr>
              <a:t>https://www.amz.hr/hr/arheoloski-</a:t>
            </a:r>
            <a:r>
              <a:rPr sz="1800" u="sng" spc="-3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2"/>
              </a:rPr>
              <a:t>muzej-</a:t>
            </a:r>
            <a:r>
              <a:rPr sz="18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2"/>
              </a:rPr>
              <a:t>u-</a:t>
            </a:r>
            <a:r>
              <a:rPr sz="18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2"/>
              </a:rPr>
              <a:t>zagrebu/</a:t>
            </a:r>
            <a:endParaRPr sz="1800">
              <a:latin typeface="Microsoft Sans Serif"/>
              <a:cs typeface="Microsoft Sans Serif"/>
            </a:endParaRPr>
          </a:p>
          <a:p>
            <a:pPr marL="13970" marR="1454785">
              <a:lnSpc>
                <a:spcPts val="2100"/>
              </a:lnSpc>
              <a:spcBef>
                <a:spcPts val="1695"/>
              </a:spcBef>
            </a:pPr>
            <a:r>
              <a:rPr sz="1800" spc="-30" dirty="0">
                <a:latin typeface="Microsoft Sans Serif"/>
                <a:cs typeface="Microsoft Sans Serif"/>
              </a:rPr>
              <a:t>Hrvatska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enciklopedija </a:t>
            </a:r>
            <a:r>
              <a:rPr sz="18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3"/>
              </a:rPr>
              <a:t>https://enciklopedija.hr/clanak/rimsko-</a:t>
            </a:r>
            <a:r>
              <a:rPr sz="18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3"/>
              </a:rPr>
              <a:t>carstvo</a:t>
            </a:r>
            <a:endParaRPr sz="1800">
              <a:latin typeface="Microsoft Sans Serif"/>
              <a:cs typeface="Microsoft Sans Serif"/>
            </a:endParaRPr>
          </a:p>
          <a:p>
            <a:pPr marL="14604">
              <a:lnSpc>
                <a:spcPts val="2130"/>
              </a:lnSpc>
              <a:spcBef>
                <a:spcPts val="1475"/>
              </a:spcBef>
            </a:pPr>
            <a:r>
              <a:rPr sz="1800" spc="-145" dirty="0">
                <a:latin typeface="Microsoft Sans Serif"/>
                <a:cs typeface="Microsoft Sans Serif"/>
              </a:rPr>
              <a:t>DALMACIJA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DANAS</a:t>
            </a:r>
            <a:endParaRPr sz="1800">
              <a:latin typeface="Microsoft Sans Serif"/>
              <a:cs typeface="Microsoft Sans Serif"/>
            </a:endParaRPr>
          </a:p>
          <a:p>
            <a:pPr marL="14604" marR="5080">
              <a:lnSpc>
                <a:spcPts val="2180"/>
              </a:lnSpc>
              <a:spcBef>
                <a:spcPts val="25"/>
              </a:spcBef>
            </a:pPr>
            <a:r>
              <a:rPr sz="18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https://www.dalmacijadanas.hr/senzacija-</a:t>
            </a:r>
            <a:r>
              <a:rPr sz="18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u-</a:t>
            </a:r>
            <a:r>
              <a:rPr sz="1800" u="sng" spc="-5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zagori-</a:t>
            </a:r>
            <a:r>
              <a:rPr sz="18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u-mjestu-</a:t>
            </a:r>
            <a:r>
              <a:rPr sz="1800" u="sng" spc="-2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kod-</a:t>
            </a:r>
            <a:r>
              <a:rPr sz="18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trilja-</a:t>
            </a:r>
            <a:r>
              <a:rPr sz="1800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otkrivena-</a:t>
            </a:r>
            <a:r>
              <a:rPr sz="1800" u="sng" spc="-6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vazna-</a:t>
            </a:r>
            <a:r>
              <a:rPr sz="1800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trasa-</a:t>
            </a:r>
            <a:r>
              <a:rPr sz="18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anticke-ceste-</a:t>
            </a:r>
            <a:r>
              <a:rPr sz="1800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s</a:t>
            </a:r>
            <a:r>
              <a:rPr sz="1800" u="sng" spc="37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 </a:t>
            </a:r>
            <a:r>
              <a:rPr sz="18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4"/>
              </a:rPr>
              <a:t>kolotrazima/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466090">
              <a:lnSpc>
                <a:spcPts val="2100"/>
              </a:lnSpc>
            </a:pPr>
            <a:r>
              <a:rPr sz="1800" spc="-10" dirty="0">
                <a:latin typeface="Microsoft Sans Serif"/>
                <a:cs typeface="Microsoft Sans Serif"/>
              </a:rPr>
              <a:t>Miljokaz </a:t>
            </a:r>
            <a:r>
              <a:rPr sz="18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Microsoft Sans Serif"/>
                <a:cs typeface="Microsoft Sans Serif"/>
                <a:hlinkClick r:id="rId5"/>
              </a:rPr>
              <a:t>https://visitravnikotari.com/tzrk/hr/zanimljivosti/miljokaz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09220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Autor:Marko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Dominikovi</a:t>
            </a:r>
            <a:r>
              <a:rPr sz="1800" spc="-10" dirty="0">
                <a:latin typeface="Calibri"/>
                <a:cs typeface="Calibri"/>
              </a:rPr>
              <a:t>ć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700904" y="2958782"/>
            <a:ext cx="2800350" cy="1490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600" spc="-345" dirty="0"/>
              <a:t>KRAJ</a:t>
            </a:r>
            <a:endParaRPr sz="9600"/>
          </a:p>
        </p:txBody>
      </p:sp>
      <p:sp>
        <p:nvSpPr>
          <p:cNvPr id="3" name="object 3"/>
          <p:cNvSpPr txBox="1"/>
          <p:nvPr/>
        </p:nvSpPr>
        <p:spPr>
          <a:xfrm>
            <a:off x="600392" y="5951537"/>
            <a:ext cx="2555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Nadam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se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da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ste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uživali!!!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/>
                <a:cs typeface="Calibri"/>
              </a:rPr>
              <a:t>RIMSKI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MILJOKAZI</a:t>
            </a:r>
          </a:p>
        </p:txBody>
      </p:sp>
      <p:sp>
        <p:nvSpPr>
          <p:cNvPr id="3" name="object 3"/>
          <p:cNvSpPr/>
          <p:nvPr/>
        </p:nvSpPr>
        <p:spPr>
          <a:xfrm>
            <a:off x="514350" y="504825"/>
            <a:ext cx="6286500" cy="152400"/>
          </a:xfrm>
          <a:custGeom>
            <a:avLst/>
            <a:gdLst/>
            <a:ahLst/>
            <a:cxnLst/>
            <a:rect l="l" t="t" r="r" b="b"/>
            <a:pathLst>
              <a:path w="6286500" h="152400">
                <a:moveTo>
                  <a:pt x="6286500" y="0"/>
                </a:moveTo>
                <a:lnTo>
                  <a:pt x="0" y="0"/>
                </a:lnTo>
                <a:lnTo>
                  <a:pt x="0" y="152400"/>
                </a:lnTo>
                <a:lnTo>
                  <a:pt x="6286500" y="152400"/>
                </a:lnTo>
                <a:lnTo>
                  <a:pt x="6286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0392" y="2436431"/>
            <a:ext cx="440944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Namjena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Označavali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udaljenost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polazišta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392" y="2709481"/>
            <a:ext cx="5567045" cy="272478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700" dirty="0">
                <a:latin typeface="Calibri"/>
                <a:cs typeface="Calibri"/>
              </a:rPr>
              <a:t>(obično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najbližeg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većeg</a:t>
            </a:r>
            <a:r>
              <a:rPr sz="1700" spc="-10" dirty="0">
                <a:latin typeface="Calibri"/>
                <a:cs typeface="Calibri"/>
              </a:rPr>
              <a:t> grada)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rimskim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miljama.</a:t>
            </a:r>
            <a:endParaRPr sz="1700">
              <a:latin typeface="Calibri"/>
              <a:cs typeface="Calibri"/>
            </a:endParaRPr>
          </a:p>
          <a:p>
            <a:pPr marL="290195" indent="-27749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290195" algn="l"/>
              </a:tabLst>
            </a:pPr>
            <a:r>
              <a:rPr sz="1700" dirty="0">
                <a:latin typeface="Calibri"/>
                <a:cs typeface="Calibri"/>
              </a:rPr>
              <a:t>Jedna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rimska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milja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iznosila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je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otprilike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1480</a:t>
            </a:r>
            <a:r>
              <a:rPr sz="1700" b="1" spc="-7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metara</a:t>
            </a:r>
            <a:r>
              <a:rPr sz="1700" spc="-1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61594" marR="513080" indent="-49530">
              <a:lnSpc>
                <a:spcPct val="147300"/>
              </a:lnSpc>
              <a:spcBef>
                <a:spcPts val="75"/>
              </a:spcBef>
              <a:buFont typeface="Arial MT"/>
              <a:buChar char="•"/>
              <a:tabLst>
                <a:tab pos="61594" algn="l"/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	Izgled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Najčešće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bili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obliku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oblih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kamenih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stupova, </a:t>
            </a:r>
            <a:r>
              <a:rPr sz="1700" dirty="0">
                <a:latin typeface="Calibri"/>
                <a:cs typeface="Calibri"/>
              </a:rPr>
              <a:t>promjera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40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cm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visine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1.5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metra.</a:t>
            </a: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Sadržaj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natpisa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Osim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udaljenosti,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njima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bila</a:t>
            </a:r>
            <a:endParaRPr sz="1700">
              <a:latin typeface="Calibri"/>
              <a:cs typeface="Calibri"/>
            </a:endParaRPr>
          </a:p>
          <a:p>
            <a:pPr marL="12700" marR="5080" indent="48895">
              <a:lnSpc>
                <a:spcPts val="3080"/>
              </a:lnSpc>
              <a:spcBef>
                <a:spcPts val="30"/>
              </a:spcBef>
            </a:pPr>
            <a:r>
              <a:rPr sz="1700" dirty="0">
                <a:latin typeface="Calibri"/>
                <a:cs typeface="Calibri"/>
              </a:rPr>
              <a:t>uklesana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imena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titule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careva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koji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izgradili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ili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popravili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cestu, </a:t>
            </a:r>
            <a:r>
              <a:rPr sz="1700" dirty="0">
                <a:latin typeface="Calibri"/>
                <a:cs typeface="Calibri"/>
              </a:rPr>
              <a:t>što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je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služilo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kao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snažna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carska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propaganda.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7997" y="2942209"/>
            <a:ext cx="397129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u="sng" spc="484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</a:rPr>
              <a:t> </a:t>
            </a: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2"/>
              </a:rPr>
              <a:t>https://edutorij-admin-api.carnet.hr/storage/extracted/2251393/svi-putevi-vode-u-rim.htm</a:t>
            </a:r>
            <a:r>
              <a:rPr sz="800" b="1" spc="-10" dirty="0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8572" y="6423659"/>
            <a:ext cx="252920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u="sng" spc="-1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</a:rPr>
              <a:t> </a:t>
            </a: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3"/>
              </a:rPr>
              <a:t>https://visitravnikotari.com/tzrk/hr/zanimljivosti/miljokaz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9650" y="0"/>
            <a:ext cx="2295525" cy="29337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9650" y="3429000"/>
            <a:ext cx="2295525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04825"/>
            <a:ext cx="11153775" cy="152400"/>
          </a:xfrm>
          <a:custGeom>
            <a:avLst/>
            <a:gdLst/>
            <a:ahLst/>
            <a:cxnLst/>
            <a:rect l="l" t="t" r="r" b="b"/>
            <a:pathLst>
              <a:path w="11153775" h="152400">
                <a:moveTo>
                  <a:pt x="11153775" y="0"/>
                </a:moveTo>
                <a:lnTo>
                  <a:pt x="0" y="0"/>
                </a:lnTo>
                <a:lnTo>
                  <a:pt x="0" y="152400"/>
                </a:lnTo>
                <a:lnTo>
                  <a:pt x="11153775" y="152400"/>
                </a:lnTo>
                <a:lnTo>
                  <a:pt x="1115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0392" y="1759839"/>
            <a:ext cx="10407015" cy="4298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029" marR="5080" indent="-227965">
              <a:lnSpc>
                <a:spcPct val="1105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Arial MT"/>
                <a:cs typeface="Arial MT"/>
              </a:rPr>
              <a:t>Miljokazi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su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bili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znakovi</a:t>
            </a:r>
            <a:r>
              <a:rPr sz="3200" spc="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koji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su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240" dirty="0">
                <a:latin typeface="Arial MT"/>
                <a:cs typeface="Arial MT"/>
              </a:rPr>
              <a:t>značili</a:t>
            </a:r>
            <a:r>
              <a:rPr sz="3200" spc="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su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ljudi</a:t>
            </a:r>
            <a:r>
              <a:rPr sz="3200" spc="2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tog 	</a:t>
            </a:r>
            <a:r>
              <a:rPr sz="3200" dirty="0">
                <a:latin typeface="Arial MT"/>
                <a:cs typeface="Arial MT"/>
              </a:rPr>
              <a:t>vremena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bili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vrlo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pametni.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Osim</a:t>
            </a:r>
            <a:r>
              <a:rPr sz="3200" spc="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prometu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podatcima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o 	</a:t>
            </a:r>
            <a:r>
              <a:rPr sz="3200" dirty="0">
                <a:latin typeface="Arial MT"/>
                <a:cs typeface="Arial MT"/>
              </a:rPr>
              <a:t>caru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280" dirty="0">
                <a:latin typeface="Arial MT"/>
                <a:cs typeface="Arial MT"/>
              </a:rPr>
              <a:t>služio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je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kao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orijentacija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za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vojnike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konjanike.</a:t>
            </a:r>
            <a:endParaRPr sz="3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1420"/>
              </a:spcBef>
              <a:buChar char="•"/>
              <a:tabLst>
                <a:tab pos="240665" algn="l"/>
              </a:tabLst>
            </a:pPr>
            <a:r>
              <a:rPr sz="3200" spc="-409" dirty="0">
                <a:latin typeface="Arial MT"/>
                <a:cs typeface="Arial MT"/>
              </a:rPr>
              <a:t>Najčešće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su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bili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210" dirty="0">
                <a:latin typeface="Arial MT"/>
                <a:cs typeface="Arial MT"/>
              </a:rPr>
              <a:t>građeni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od:</a:t>
            </a:r>
            <a:endParaRPr sz="3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1340"/>
              </a:spcBef>
              <a:buChar char="•"/>
              <a:tabLst>
                <a:tab pos="240665" algn="l"/>
              </a:tabLst>
            </a:pPr>
            <a:r>
              <a:rPr sz="3200" spc="-10" dirty="0">
                <a:latin typeface="Arial MT"/>
                <a:cs typeface="Arial MT"/>
              </a:rPr>
              <a:t>vapnenca</a:t>
            </a:r>
            <a:endParaRPr sz="3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1420"/>
              </a:spcBef>
              <a:buChar char="•"/>
              <a:tabLst>
                <a:tab pos="240665" algn="l"/>
              </a:tabLst>
            </a:pPr>
            <a:r>
              <a:rPr sz="3200" spc="-10" dirty="0">
                <a:latin typeface="Arial MT"/>
                <a:cs typeface="Arial MT"/>
              </a:rPr>
              <a:t>mramora</a:t>
            </a:r>
            <a:endParaRPr sz="3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1340"/>
              </a:spcBef>
              <a:buChar char="•"/>
              <a:tabLst>
                <a:tab pos="240665" algn="l"/>
              </a:tabLst>
            </a:pPr>
            <a:r>
              <a:rPr sz="3200" spc="-10" dirty="0">
                <a:latin typeface="Arial MT"/>
                <a:cs typeface="Arial MT"/>
              </a:rPr>
              <a:t>granita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04825"/>
            <a:ext cx="11153775" cy="152400"/>
          </a:xfrm>
          <a:custGeom>
            <a:avLst/>
            <a:gdLst/>
            <a:ahLst/>
            <a:cxnLst/>
            <a:rect l="l" t="t" r="r" b="b"/>
            <a:pathLst>
              <a:path w="11153775" h="152400">
                <a:moveTo>
                  <a:pt x="11153775" y="0"/>
                </a:moveTo>
                <a:lnTo>
                  <a:pt x="0" y="0"/>
                </a:lnTo>
                <a:lnTo>
                  <a:pt x="0" y="152400"/>
                </a:lnTo>
                <a:lnTo>
                  <a:pt x="11153775" y="152400"/>
                </a:lnTo>
                <a:lnTo>
                  <a:pt x="1115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spc="100" dirty="0"/>
              <a:t>UKLESANI</a:t>
            </a:r>
            <a:r>
              <a:rPr sz="6600" spc="-310" dirty="0"/>
              <a:t> </a:t>
            </a:r>
            <a:r>
              <a:rPr sz="6600" spc="-10" dirty="0"/>
              <a:t>NATPISI</a:t>
            </a:r>
            <a:endParaRPr sz="6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sz="2750" dirty="0">
                <a:latin typeface="Calibri"/>
                <a:cs typeface="Calibri"/>
              </a:rPr>
              <a:t>Ime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titula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cara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uklesana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njih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upravo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zbog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toga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što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financira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sve </a:t>
            </a:r>
            <a:r>
              <a:rPr sz="2750" dirty="0">
                <a:latin typeface="Calibri"/>
                <a:cs typeface="Calibri"/>
              </a:rPr>
              <a:t>ove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cestovne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poslove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vezi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postavljanja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miljokaza.</a:t>
            </a:r>
            <a:endParaRPr sz="2750">
              <a:latin typeface="Calibri"/>
              <a:cs typeface="Calibri"/>
            </a:endParaRPr>
          </a:p>
          <a:p>
            <a:pPr marL="12700" marR="440055">
              <a:lnSpc>
                <a:spcPct val="111500"/>
              </a:lnSpc>
              <a:spcBef>
                <a:spcPts val="1050"/>
              </a:spcBef>
            </a:pPr>
            <a:r>
              <a:rPr sz="2750" dirty="0">
                <a:latin typeface="Calibri"/>
                <a:cs typeface="Calibri"/>
              </a:rPr>
              <a:t>U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doba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vladavine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Milliariuma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Aureuma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postavio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čuveni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"zlatni </a:t>
            </a:r>
            <a:r>
              <a:rPr sz="2750" dirty="0">
                <a:latin typeface="Calibri"/>
                <a:cs typeface="Calibri"/>
              </a:rPr>
              <a:t>miljokaz'',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doba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Konstantina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postavljen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najveći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broj </a:t>
            </a:r>
            <a:r>
              <a:rPr sz="2750" spc="-10" dirty="0">
                <a:latin typeface="Calibri"/>
                <a:cs typeface="Calibri"/>
              </a:rPr>
              <a:t>rimskih miljokaza.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0392" y="733996"/>
            <a:ext cx="32543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5" dirty="0"/>
              <a:t>USPOREDBA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392" y="1694497"/>
            <a:ext cx="3453765" cy="2346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151380">
              <a:lnSpc>
                <a:spcPct val="151400"/>
              </a:lnSpc>
              <a:spcBef>
                <a:spcPts val="90"/>
              </a:spcBef>
            </a:pPr>
            <a:r>
              <a:rPr sz="2150" i="1" spc="-10" dirty="0">
                <a:latin typeface="Arial"/>
                <a:cs typeface="Arial"/>
              </a:rPr>
              <a:t>RIMSKI </a:t>
            </a:r>
            <a:r>
              <a:rPr sz="2150" i="1" spc="-125" dirty="0">
                <a:latin typeface="Arial"/>
                <a:cs typeface="Arial"/>
              </a:rPr>
              <a:t>MILJOKAZI</a:t>
            </a:r>
            <a:endParaRPr sz="21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70" dirty="0">
                <a:latin typeface="Microsoft Sans Serif"/>
                <a:cs typeface="Microsoft Sans Serif"/>
              </a:rPr>
              <a:t>Kameni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stupovi</a:t>
            </a:r>
            <a:endParaRPr sz="2400">
              <a:latin typeface="Microsoft Sans Serif"/>
              <a:cs typeface="Microsoft Sans Serif"/>
            </a:endParaRPr>
          </a:p>
          <a:p>
            <a:pPr marL="240029" indent="-227329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65" dirty="0">
                <a:latin typeface="Microsoft Sans Serif"/>
                <a:cs typeface="Microsoft Sans Serif"/>
              </a:rPr>
              <a:t>Visine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do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1.5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metara</a:t>
            </a:r>
            <a:endParaRPr sz="2400">
              <a:latin typeface="Microsoft Sans Serif"/>
              <a:cs typeface="Microsoft Sans Serif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55" dirty="0">
                <a:latin typeface="Microsoft Sans Serif"/>
                <a:cs typeface="Microsoft Sans Serif"/>
              </a:rPr>
              <a:t>Uklesana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imena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careva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392" y="6195695"/>
            <a:ext cx="3783329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u="sng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2"/>
              </a:rPr>
              <a:t>https://edutorij-admin-api.carnet.hr/storage/extracted/2251393/svi-putevi-vode-u-</a:t>
            </a:r>
            <a:r>
              <a:rPr sz="65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2"/>
              </a:rPr>
              <a:t>rim.html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4964" y="1694497"/>
            <a:ext cx="4284980" cy="23469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1420"/>
              </a:spcBef>
            </a:pPr>
            <a:r>
              <a:rPr sz="2150" i="1" spc="-140" dirty="0">
                <a:latin typeface="Arial"/>
                <a:cs typeface="Arial"/>
              </a:rPr>
              <a:t>SADAŠNJI</a:t>
            </a:r>
            <a:r>
              <a:rPr sz="2150" i="1" spc="-95" dirty="0">
                <a:latin typeface="Arial"/>
                <a:cs typeface="Arial"/>
              </a:rPr>
              <a:t> </a:t>
            </a:r>
            <a:r>
              <a:rPr sz="2150" i="1" spc="-10" dirty="0">
                <a:latin typeface="Arial"/>
                <a:cs typeface="Arial"/>
              </a:rPr>
              <a:t>PROMETNI</a:t>
            </a:r>
            <a:endParaRPr sz="2150">
              <a:latin typeface="Arial"/>
              <a:cs typeface="Arial"/>
            </a:endParaRPr>
          </a:p>
          <a:p>
            <a:pPr marL="680720">
              <a:lnSpc>
                <a:spcPct val="100000"/>
              </a:lnSpc>
              <a:spcBef>
                <a:spcPts val="1325"/>
              </a:spcBef>
            </a:pPr>
            <a:r>
              <a:rPr sz="2150" i="1" spc="-10" dirty="0">
                <a:latin typeface="Arial"/>
                <a:cs typeface="Arial"/>
              </a:rPr>
              <a:t>ZNAKOVI</a:t>
            </a:r>
            <a:endParaRPr sz="21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45" dirty="0">
                <a:latin typeface="Microsoft Sans Serif"/>
                <a:cs typeface="Microsoft Sans Serif"/>
              </a:rPr>
              <a:t>Limene</a:t>
            </a:r>
            <a:r>
              <a:rPr sz="2400" spc="-15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plo</a:t>
            </a:r>
            <a:r>
              <a:rPr sz="2400" spc="-20" dirty="0">
                <a:latin typeface="Calibri"/>
                <a:cs typeface="Calibri"/>
              </a:rPr>
              <a:t>č</a:t>
            </a:r>
            <a:r>
              <a:rPr sz="2400" spc="-20" dirty="0">
                <a:latin typeface="Microsoft Sans Serif"/>
                <a:cs typeface="Microsoft Sans Serif"/>
              </a:rPr>
              <a:t>e</a:t>
            </a:r>
            <a:endParaRPr sz="2400">
              <a:latin typeface="Microsoft Sans Serif"/>
              <a:cs typeface="Microsoft Sans Serif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60" dirty="0">
                <a:latin typeface="Microsoft Sans Serif"/>
                <a:cs typeface="Microsoft Sans Serif"/>
              </a:rPr>
              <a:t>Visine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od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2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do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4</a:t>
            </a:r>
            <a:r>
              <a:rPr sz="2400" spc="-1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metra</a:t>
            </a:r>
            <a:endParaRPr sz="2400">
              <a:latin typeface="Microsoft Sans Serif"/>
              <a:cs typeface="Microsoft Sans Serif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40" dirty="0">
                <a:latin typeface="Microsoft Sans Serif"/>
                <a:cs typeface="Microsoft Sans Serif"/>
              </a:rPr>
              <a:t>Višenamjenski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90" dirty="0">
                <a:latin typeface="Microsoft Sans Serif"/>
                <a:cs typeface="Microsoft Sans Serif"/>
              </a:rPr>
              <a:t>znak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u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prometu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1765" y="6138545"/>
            <a:ext cx="49663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https://postanivozac.com/prometni-</a:t>
            </a:r>
            <a:r>
              <a:rPr sz="800" b="1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znakovi/znakovi-</a:t>
            </a:r>
            <a:r>
              <a:rPr sz="800" b="1" u="sng" spc="-2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obavijesti-</a:t>
            </a:r>
            <a:r>
              <a:rPr sz="800" b="1" u="sng" spc="-3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za-</a:t>
            </a:r>
            <a:r>
              <a:rPr sz="800" b="1" u="sng" spc="-25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vodenje-</a:t>
            </a:r>
            <a:r>
              <a:rPr sz="800" b="1" u="sng" spc="-2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prometa/predputokaz-</a:t>
            </a:r>
            <a:r>
              <a:rPr sz="800" b="1" u="sng" spc="-3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za-</a:t>
            </a:r>
            <a:r>
              <a:rPr sz="8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rebuchet MS"/>
                <a:cs typeface="Trebuchet MS"/>
                <a:hlinkClick r:id="rId3"/>
              </a:rPr>
              <a:t>izlaz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425" y="4400550"/>
            <a:ext cx="1552575" cy="1676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62825" y="4200525"/>
            <a:ext cx="174307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0" dirty="0"/>
              <a:t>Zna</a:t>
            </a:r>
            <a:r>
              <a:rPr spc="-40" dirty="0">
                <a:latin typeface="Calibri"/>
                <a:cs typeface="Calibri"/>
              </a:rPr>
              <a:t>č</a:t>
            </a:r>
            <a:r>
              <a:rPr spc="-40" dirty="0"/>
              <a:t>ajna</a:t>
            </a:r>
            <a:r>
              <a:rPr spc="-254" dirty="0"/>
              <a:t> </a:t>
            </a:r>
            <a:r>
              <a:rPr dirty="0"/>
              <a:t>nalazišta</a:t>
            </a:r>
            <a:r>
              <a:rPr spc="-260" dirty="0"/>
              <a:t> </a:t>
            </a:r>
            <a:r>
              <a:rPr dirty="0"/>
              <a:t>u</a:t>
            </a:r>
            <a:r>
              <a:rPr spc="-290" dirty="0"/>
              <a:t> </a:t>
            </a:r>
            <a:r>
              <a:rPr spc="-20" dirty="0"/>
              <a:t>Hrvatskoj</a:t>
            </a:r>
          </a:p>
        </p:txBody>
      </p:sp>
      <p:sp>
        <p:nvSpPr>
          <p:cNvPr id="3" name="object 3"/>
          <p:cNvSpPr/>
          <p:nvPr/>
        </p:nvSpPr>
        <p:spPr>
          <a:xfrm>
            <a:off x="514350" y="504825"/>
            <a:ext cx="8686800" cy="152400"/>
          </a:xfrm>
          <a:custGeom>
            <a:avLst/>
            <a:gdLst/>
            <a:ahLst/>
            <a:cxnLst/>
            <a:rect l="l" t="t" r="r" b="b"/>
            <a:pathLst>
              <a:path w="8686800" h="152400">
                <a:moveTo>
                  <a:pt x="8686800" y="0"/>
                </a:moveTo>
                <a:lnTo>
                  <a:pt x="0" y="0"/>
                </a:lnTo>
                <a:lnTo>
                  <a:pt x="0" y="152400"/>
                </a:lnTo>
                <a:lnTo>
                  <a:pt x="8686800" y="152400"/>
                </a:lnTo>
                <a:lnTo>
                  <a:pt x="868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23875" y="3086100"/>
            <a:ext cx="4143375" cy="2762250"/>
            <a:chOff x="523875" y="3086100"/>
            <a:chExt cx="4143375" cy="2762250"/>
          </a:xfrm>
        </p:grpSpPr>
        <p:sp>
          <p:nvSpPr>
            <p:cNvPr id="5" name="object 5"/>
            <p:cNvSpPr/>
            <p:nvPr/>
          </p:nvSpPr>
          <p:spPr>
            <a:xfrm>
              <a:off x="523875" y="3086100"/>
              <a:ext cx="3724275" cy="2362200"/>
            </a:xfrm>
            <a:custGeom>
              <a:avLst/>
              <a:gdLst/>
              <a:ahLst/>
              <a:cxnLst/>
              <a:rect l="l" t="t" r="r" b="b"/>
              <a:pathLst>
                <a:path w="3724275" h="2362200">
                  <a:moveTo>
                    <a:pt x="3488054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20"/>
                  </a:lnTo>
                  <a:lnTo>
                    <a:pt x="0" y="2125980"/>
                  </a:lnTo>
                  <a:lnTo>
                    <a:pt x="4799" y="2173577"/>
                  </a:lnTo>
                  <a:lnTo>
                    <a:pt x="18564" y="2217914"/>
                  </a:lnTo>
                  <a:lnTo>
                    <a:pt x="40344" y="2258038"/>
                  </a:lnTo>
                  <a:lnTo>
                    <a:pt x="69189" y="2293000"/>
                  </a:lnTo>
                  <a:lnTo>
                    <a:pt x="104149" y="2321848"/>
                  </a:lnTo>
                  <a:lnTo>
                    <a:pt x="144275" y="2343632"/>
                  </a:lnTo>
                  <a:lnTo>
                    <a:pt x="188615" y="2357399"/>
                  </a:lnTo>
                  <a:lnTo>
                    <a:pt x="236220" y="2362200"/>
                  </a:lnTo>
                  <a:lnTo>
                    <a:pt x="3488054" y="2362200"/>
                  </a:lnTo>
                  <a:lnTo>
                    <a:pt x="3535652" y="2357399"/>
                  </a:lnTo>
                  <a:lnTo>
                    <a:pt x="3579989" y="2343632"/>
                  </a:lnTo>
                  <a:lnTo>
                    <a:pt x="3620113" y="2321848"/>
                  </a:lnTo>
                  <a:lnTo>
                    <a:pt x="3655075" y="2293000"/>
                  </a:lnTo>
                  <a:lnTo>
                    <a:pt x="3683923" y="2258038"/>
                  </a:lnTo>
                  <a:lnTo>
                    <a:pt x="3705707" y="2217914"/>
                  </a:lnTo>
                  <a:lnTo>
                    <a:pt x="3719474" y="2173577"/>
                  </a:lnTo>
                  <a:lnTo>
                    <a:pt x="3724275" y="2125980"/>
                  </a:lnTo>
                  <a:lnTo>
                    <a:pt x="3724275" y="236220"/>
                  </a:lnTo>
                  <a:lnTo>
                    <a:pt x="3719474" y="188622"/>
                  </a:lnTo>
                  <a:lnTo>
                    <a:pt x="3705707" y="144285"/>
                  </a:lnTo>
                  <a:lnTo>
                    <a:pt x="3683923" y="104161"/>
                  </a:lnTo>
                  <a:lnTo>
                    <a:pt x="3655075" y="69199"/>
                  </a:lnTo>
                  <a:lnTo>
                    <a:pt x="3620113" y="40351"/>
                  </a:lnTo>
                  <a:lnTo>
                    <a:pt x="3579989" y="18567"/>
                  </a:lnTo>
                  <a:lnTo>
                    <a:pt x="3535652" y="4800"/>
                  </a:lnTo>
                  <a:lnTo>
                    <a:pt x="3488054" y="0"/>
                  </a:lnTo>
                  <a:close/>
                </a:path>
              </a:pathLst>
            </a:custGeom>
            <a:solidFill>
              <a:srgbClr val="EB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3450" y="3476625"/>
              <a:ext cx="3724275" cy="2362200"/>
            </a:xfrm>
            <a:custGeom>
              <a:avLst/>
              <a:gdLst/>
              <a:ahLst/>
              <a:cxnLst/>
              <a:rect l="l" t="t" r="r" b="b"/>
              <a:pathLst>
                <a:path w="3724275" h="2362200">
                  <a:moveTo>
                    <a:pt x="3488054" y="0"/>
                  </a:moveTo>
                  <a:lnTo>
                    <a:pt x="236219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19"/>
                  </a:lnTo>
                  <a:lnTo>
                    <a:pt x="0" y="2125980"/>
                  </a:lnTo>
                  <a:lnTo>
                    <a:pt x="4799" y="2173584"/>
                  </a:lnTo>
                  <a:lnTo>
                    <a:pt x="18564" y="2217924"/>
                  </a:lnTo>
                  <a:lnTo>
                    <a:pt x="40344" y="2258050"/>
                  </a:lnTo>
                  <a:lnTo>
                    <a:pt x="69189" y="2293010"/>
                  </a:lnTo>
                  <a:lnTo>
                    <a:pt x="104149" y="2321855"/>
                  </a:lnTo>
                  <a:lnTo>
                    <a:pt x="144275" y="2343635"/>
                  </a:lnTo>
                  <a:lnTo>
                    <a:pt x="188615" y="2357400"/>
                  </a:lnTo>
                  <a:lnTo>
                    <a:pt x="236219" y="2362200"/>
                  </a:lnTo>
                  <a:lnTo>
                    <a:pt x="3488054" y="2362200"/>
                  </a:lnTo>
                  <a:lnTo>
                    <a:pt x="3535652" y="2357400"/>
                  </a:lnTo>
                  <a:lnTo>
                    <a:pt x="3579989" y="2343635"/>
                  </a:lnTo>
                  <a:lnTo>
                    <a:pt x="3620113" y="2321855"/>
                  </a:lnTo>
                  <a:lnTo>
                    <a:pt x="3655075" y="2293010"/>
                  </a:lnTo>
                  <a:lnTo>
                    <a:pt x="3683923" y="2258050"/>
                  </a:lnTo>
                  <a:lnTo>
                    <a:pt x="3705707" y="2217924"/>
                  </a:lnTo>
                  <a:lnTo>
                    <a:pt x="3719474" y="2173584"/>
                  </a:lnTo>
                  <a:lnTo>
                    <a:pt x="3724275" y="2125980"/>
                  </a:lnTo>
                  <a:lnTo>
                    <a:pt x="3724275" y="236219"/>
                  </a:lnTo>
                  <a:lnTo>
                    <a:pt x="3719474" y="188622"/>
                  </a:lnTo>
                  <a:lnTo>
                    <a:pt x="3705707" y="144285"/>
                  </a:lnTo>
                  <a:lnTo>
                    <a:pt x="3683923" y="104161"/>
                  </a:lnTo>
                  <a:lnTo>
                    <a:pt x="3655075" y="69199"/>
                  </a:lnTo>
                  <a:lnTo>
                    <a:pt x="3620113" y="40351"/>
                  </a:lnTo>
                  <a:lnTo>
                    <a:pt x="3579989" y="18567"/>
                  </a:lnTo>
                  <a:lnTo>
                    <a:pt x="3535652" y="4800"/>
                  </a:lnTo>
                  <a:lnTo>
                    <a:pt x="34880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3450" y="3476625"/>
              <a:ext cx="3724275" cy="2362200"/>
            </a:xfrm>
            <a:custGeom>
              <a:avLst/>
              <a:gdLst/>
              <a:ahLst/>
              <a:cxnLst/>
              <a:rect l="l" t="t" r="r" b="b"/>
              <a:pathLst>
                <a:path w="3724275" h="2362200">
                  <a:moveTo>
                    <a:pt x="0" y="236219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19" y="0"/>
                  </a:lnTo>
                  <a:lnTo>
                    <a:pt x="3488054" y="0"/>
                  </a:lnTo>
                  <a:lnTo>
                    <a:pt x="3535652" y="4800"/>
                  </a:lnTo>
                  <a:lnTo>
                    <a:pt x="3579989" y="18567"/>
                  </a:lnTo>
                  <a:lnTo>
                    <a:pt x="3620113" y="40351"/>
                  </a:lnTo>
                  <a:lnTo>
                    <a:pt x="3655075" y="69199"/>
                  </a:lnTo>
                  <a:lnTo>
                    <a:pt x="3683923" y="104161"/>
                  </a:lnTo>
                  <a:lnTo>
                    <a:pt x="3705707" y="144285"/>
                  </a:lnTo>
                  <a:lnTo>
                    <a:pt x="3719474" y="188622"/>
                  </a:lnTo>
                  <a:lnTo>
                    <a:pt x="3724275" y="236219"/>
                  </a:lnTo>
                  <a:lnTo>
                    <a:pt x="3724275" y="2125980"/>
                  </a:lnTo>
                  <a:lnTo>
                    <a:pt x="3719474" y="2173584"/>
                  </a:lnTo>
                  <a:lnTo>
                    <a:pt x="3705707" y="2217924"/>
                  </a:lnTo>
                  <a:lnTo>
                    <a:pt x="3683923" y="2258050"/>
                  </a:lnTo>
                  <a:lnTo>
                    <a:pt x="3655075" y="2293010"/>
                  </a:lnTo>
                  <a:lnTo>
                    <a:pt x="3620113" y="2321855"/>
                  </a:lnTo>
                  <a:lnTo>
                    <a:pt x="3579989" y="2343635"/>
                  </a:lnTo>
                  <a:lnTo>
                    <a:pt x="3535652" y="2357400"/>
                  </a:lnTo>
                  <a:lnTo>
                    <a:pt x="3488054" y="2362200"/>
                  </a:lnTo>
                  <a:lnTo>
                    <a:pt x="236219" y="2362200"/>
                  </a:lnTo>
                  <a:lnTo>
                    <a:pt x="188615" y="2357400"/>
                  </a:lnTo>
                  <a:lnTo>
                    <a:pt x="144275" y="2343635"/>
                  </a:lnTo>
                  <a:lnTo>
                    <a:pt x="104149" y="2321855"/>
                  </a:lnTo>
                  <a:lnTo>
                    <a:pt x="69189" y="2293010"/>
                  </a:lnTo>
                  <a:lnTo>
                    <a:pt x="40344" y="2258050"/>
                  </a:lnTo>
                  <a:lnTo>
                    <a:pt x="18564" y="2217924"/>
                  </a:lnTo>
                  <a:lnTo>
                    <a:pt x="4799" y="2173584"/>
                  </a:lnTo>
                  <a:lnTo>
                    <a:pt x="0" y="2125980"/>
                  </a:lnTo>
                  <a:lnTo>
                    <a:pt x="0" y="236219"/>
                  </a:lnTo>
                  <a:close/>
                </a:path>
              </a:pathLst>
            </a:custGeom>
            <a:ln w="19050">
              <a:solidFill>
                <a:srgbClr val="EB9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55394" y="3586162"/>
            <a:ext cx="3080385" cy="209168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09855" marR="97790" indent="1270" algn="ctr">
              <a:lnSpc>
                <a:spcPct val="92400"/>
              </a:lnSpc>
              <a:spcBef>
                <a:spcPts val="295"/>
              </a:spcBef>
            </a:pPr>
            <a:r>
              <a:rPr sz="2100" b="1" spc="-70" dirty="0">
                <a:latin typeface="Trebuchet MS"/>
                <a:cs typeface="Trebuchet MS"/>
              </a:rPr>
              <a:t>Jelkove</a:t>
            </a:r>
            <a:r>
              <a:rPr sz="2100" b="1" spc="-70" dirty="0">
                <a:latin typeface="Calibri"/>
                <a:cs typeface="Calibri"/>
              </a:rPr>
              <a:t>č</a:t>
            </a:r>
            <a:r>
              <a:rPr sz="2100" b="1" spc="-70" dirty="0">
                <a:latin typeface="Trebuchet MS"/>
                <a:cs typeface="Trebuchet MS"/>
              </a:rPr>
              <a:t>ki</a:t>
            </a:r>
            <a:r>
              <a:rPr sz="2100" b="1" spc="-85" dirty="0">
                <a:latin typeface="Trebuchet MS"/>
                <a:cs typeface="Trebuchet MS"/>
              </a:rPr>
              <a:t> </a:t>
            </a:r>
            <a:r>
              <a:rPr sz="2100" b="1" spc="-10" dirty="0">
                <a:latin typeface="Trebuchet MS"/>
                <a:cs typeface="Trebuchet MS"/>
              </a:rPr>
              <a:t>miljokaz</a:t>
            </a:r>
            <a:r>
              <a:rPr sz="2100" spc="-10" dirty="0">
                <a:latin typeface="Microsoft Sans Serif"/>
                <a:cs typeface="Microsoft Sans Serif"/>
              </a:rPr>
              <a:t>: </a:t>
            </a:r>
            <a:r>
              <a:rPr sz="2100" spc="-55" dirty="0">
                <a:latin typeface="Microsoft Sans Serif"/>
                <a:cs typeface="Microsoft Sans Serif"/>
              </a:rPr>
              <a:t>Prona</a:t>
            </a:r>
            <a:r>
              <a:rPr sz="2100" spc="-55" dirty="0">
                <a:latin typeface="Calibri"/>
                <a:cs typeface="Calibri"/>
              </a:rPr>
              <a:t>đ</a:t>
            </a:r>
            <a:r>
              <a:rPr sz="2100" spc="-55" dirty="0">
                <a:latin typeface="Microsoft Sans Serif"/>
                <a:cs typeface="Microsoft Sans Serif"/>
              </a:rPr>
              <a:t>en</a:t>
            </a:r>
            <a:r>
              <a:rPr sz="2100" spc="-130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1934.</a:t>
            </a:r>
            <a:r>
              <a:rPr sz="2100" spc="-100" dirty="0">
                <a:latin typeface="Microsoft Sans Serif"/>
                <a:cs typeface="Microsoft Sans Serif"/>
              </a:rPr>
              <a:t> </a:t>
            </a:r>
            <a:r>
              <a:rPr sz="2100" spc="-35" dirty="0">
                <a:latin typeface="Microsoft Sans Serif"/>
                <a:cs typeface="Microsoft Sans Serif"/>
              </a:rPr>
              <a:t>godine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spc="-50" dirty="0">
                <a:latin typeface="Microsoft Sans Serif"/>
                <a:cs typeface="Microsoft Sans Serif"/>
              </a:rPr>
              <a:t>u </a:t>
            </a:r>
            <a:r>
              <a:rPr sz="2100" spc="-65" dirty="0">
                <a:latin typeface="Microsoft Sans Serif"/>
                <a:cs typeface="Microsoft Sans Serif"/>
              </a:rPr>
              <a:t>Jelkovcu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spc="-60" dirty="0">
                <a:latin typeface="Microsoft Sans Serif"/>
                <a:cs typeface="Microsoft Sans Serif"/>
              </a:rPr>
              <a:t>(kod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Sesveta).</a:t>
            </a:r>
            <a:endParaRPr sz="2100">
              <a:latin typeface="Microsoft Sans Serif"/>
              <a:cs typeface="Microsoft Sans Serif"/>
            </a:endParaRPr>
          </a:p>
          <a:p>
            <a:pPr marL="3175" algn="ctr">
              <a:lnSpc>
                <a:spcPts val="2155"/>
              </a:lnSpc>
            </a:pPr>
            <a:r>
              <a:rPr sz="2100" spc="-25" dirty="0">
                <a:latin typeface="Microsoft Sans Serif"/>
                <a:cs typeface="Microsoft Sans Serif"/>
              </a:rPr>
              <a:t>Original</a:t>
            </a:r>
            <a:r>
              <a:rPr sz="2100" spc="-85" dirty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se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Calibri"/>
                <a:cs typeface="Calibri"/>
              </a:rPr>
              <a:t>č</a:t>
            </a:r>
            <a:r>
              <a:rPr sz="2100" spc="-20" dirty="0">
                <a:latin typeface="Microsoft Sans Serif"/>
                <a:cs typeface="Microsoft Sans Serif"/>
              </a:rPr>
              <a:t>uva</a:t>
            </a:r>
            <a:endParaRPr sz="2100">
              <a:latin typeface="Microsoft Sans Serif"/>
              <a:cs typeface="Microsoft Sans Serif"/>
            </a:endParaRPr>
          </a:p>
          <a:p>
            <a:pPr marL="12700" marR="5080" indent="2540" algn="ctr">
              <a:lnSpc>
                <a:spcPct val="89400"/>
              </a:lnSpc>
              <a:spcBef>
                <a:spcPts val="170"/>
              </a:spcBef>
            </a:pPr>
            <a:r>
              <a:rPr sz="2100" dirty="0">
                <a:latin typeface="Microsoft Sans Serif"/>
                <a:cs typeface="Microsoft Sans Serif"/>
              </a:rPr>
              <a:t>u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spc="-30" dirty="0">
                <a:latin typeface="Microsoft Sans Serif"/>
                <a:cs typeface="Microsoft Sans Serif"/>
              </a:rPr>
              <a:t>Arheološkom</a:t>
            </a:r>
            <a:r>
              <a:rPr sz="2100" spc="-90" dirty="0">
                <a:latin typeface="Microsoft Sans Serif"/>
                <a:cs typeface="Microsoft Sans Serif"/>
              </a:rPr>
              <a:t> </a:t>
            </a:r>
            <a:r>
              <a:rPr sz="2100" spc="-35" dirty="0">
                <a:latin typeface="Microsoft Sans Serif"/>
                <a:cs typeface="Microsoft Sans Serif"/>
              </a:rPr>
              <a:t>muzeju</a:t>
            </a:r>
            <a:r>
              <a:rPr sz="2100" spc="-65" dirty="0">
                <a:latin typeface="Microsoft Sans Serif"/>
                <a:cs typeface="Microsoft Sans Serif"/>
              </a:rPr>
              <a:t> </a:t>
            </a:r>
            <a:r>
              <a:rPr sz="2100" spc="-50" dirty="0">
                <a:latin typeface="Microsoft Sans Serif"/>
                <a:cs typeface="Microsoft Sans Serif"/>
              </a:rPr>
              <a:t>u </a:t>
            </a:r>
            <a:r>
              <a:rPr sz="2100" spc="-80" dirty="0">
                <a:latin typeface="Microsoft Sans Serif"/>
                <a:cs typeface="Microsoft Sans Serif"/>
              </a:rPr>
              <a:t>Zagrebu</a:t>
            </a:r>
            <a:r>
              <a:rPr sz="2100" spc="-7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,</a:t>
            </a:r>
            <a:r>
              <a:rPr sz="2100" spc="-11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dok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je</a:t>
            </a:r>
            <a:r>
              <a:rPr sz="2100" spc="-9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u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spc="-70" dirty="0">
                <a:latin typeface="Microsoft Sans Serif"/>
                <a:cs typeface="Microsoft Sans Serif"/>
              </a:rPr>
              <a:t>Jelkovcu </a:t>
            </a:r>
            <a:r>
              <a:rPr sz="2100" spc="-10" dirty="0">
                <a:latin typeface="Microsoft Sans Serif"/>
                <a:cs typeface="Microsoft Sans Serif"/>
              </a:rPr>
              <a:t>postavljena</a:t>
            </a:r>
            <a:r>
              <a:rPr sz="2100" spc="-114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replika.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67300" y="3086100"/>
            <a:ext cx="4152900" cy="2762250"/>
            <a:chOff x="5067300" y="3086100"/>
            <a:chExt cx="4152900" cy="2762250"/>
          </a:xfrm>
        </p:grpSpPr>
        <p:sp>
          <p:nvSpPr>
            <p:cNvPr id="10" name="object 10"/>
            <p:cNvSpPr/>
            <p:nvPr/>
          </p:nvSpPr>
          <p:spPr>
            <a:xfrm>
              <a:off x="5067300" y="3086100"/>
              <a:ext cx="3724275" cy="2362200"/>
            </a:xfrm>
            <a:custGeom>
              <a:avLst/>
              <a:gdLst/>
              <a:ahLst/>
              <a:cxnLst/>
              <a:rect l="l" t="t" r="r" b="b"/>
              <a:pathLst>
                <a:path w="3724275" h="2362200">
                  <a:moveTo>
                    <a:pt x="3488054" y="0"/>
                  </a:moveTo>
                  <a:lnTo>
                    <a:pt x="236220" y="0"/>
                  </a:lnTo>
                  <a:lnTo>
                    <a:pt x="188622" y="4800"/>
                  </a:lnTo>
                  <a:lnTo>
                    <a:pt x="144285" y="18567"/>
                  </a:lnTo>
                  <a:lnTo>
                    <a:pt x="104161" y="40351"/>
                  </a:lnTo>
                  <a:lnTo>
                    <a:pt x="69199" y="69199"/>
                  </a:lnTo>
                  <a:lnTo>
                    <a:pt x="40351" y="104161"/>
                  </a:lnTo>
                  <a:lnTo>
                    <a:pt x="18567" y="144285"/>
                  </a:lnTo>
                  <a:lnTo>
                    <a:pt x="4800" y="188622"/>
                  </a:lnTo>
                  <a:lnTo>
                    <a:pt x="0" y="236220"/>
                  </a:lnTo>
                  <a:lnTo>
                    <a:pt x="0" y="2125980"/>
                  </a:lnTo>
                  <a:lnTo>
                    <a:pt x="4800" y="2173577"/>
                  </a:lnTo>
                  <a:lnTo>
                    <a:pt x="18567" y="2217914"/>
                  </a:lnTo>
                  <a:lnTo>
                    <a:pt x="40351" y="2258038"/>
                  </a:lnTo>
                  <a:lnTo>
                    <a:pt x="69199" y="2293000"/>
                  </a:lnTo>
                  <a:lnTo>
                    <a:pt x="104161" y="2321848"/>
                  </a:lnTo>
                  <a:lnTo>
                    <a:pt x="144285" y="2343632"/>
                  </a:lnTo>
                  <a:lnTo>
                    <a:pt x="188622" y="2357399"/>
                  </a:lnTo>
                  <a:lnTo>
                    <a:pt x="236220" y="2362200"/>
                  </a:lnTo>
                  <a:lnTo>
                    <a:pt x="3488054" y="2362200"/>
                  </a:lnTo>
                  <a:lnTo>
                    <a:pt x="3535652" y="2357399"/>
                  </a:lnTo>
                  <a:lnTo>
                    <a:pt x="3579989" y="2343632"/>
                  </a:lnTo>
                  <a:lnTo>
                    <a:pt x="3620113" y="2321848"/>
                  </a:lnTo>
                  <a:lnTo>
                    <a:pt x="3655075" y="2293000"/>
                  </a:lnTo>
                  <a:lnTo>
                    <a:pt x="3683923" y="2258038"/>
                  </a:lnTo>
                  <a:lnTo>
                    <a:pt x="3705707" y="2217914"/>
                  </a:lnTo>
                  <a:lnTo>
                    <a:pt x="3719474" y="2173577"/>
                  </a:lnTo>
                  <a:lnTo>
                    <a:pt x="3724275" y="2125980"/>
                  </a:lnTo>
                  <a:lnTo>
                    <a:pt x="3724275" y="236220"/>
                  </a:lnTo>
                  <a:lnTo>
                    <a:pt x="3719474" y="188622"/>
                  </a:lnTo>
                  <a:lnTo>
                    <a:pt x="3705707" y="144285"/>
                  </a:lnTo>
                  <a:lnTo>
                    <a:pt x="3683923" y="104161"/>
                  </a:lnTo>
                  <a:lnTo>
                    <a:pt x="3655075" y="69199"/>
                  </a:lnTo>
                  <a:lnTo>
                    <a:pt x="3620113" y="40351"/>
                  </a:lnTo>
                  <a:lnTo>
                    <a:pt x="3579989" y="18567"/>
                  </a:lnTo>
                  <a:lnTo>
                    <a:pt x="3535652" y="4800"/>
                  </a:lnTo>
                  <a:lnTo>
                    <a:pt x="3488054" y="0"/>
                  </a:lnTo>
                  <a:close/>
                </a:path>
              </a:pathLst>
            </a:custGeom>
            <a:solidFill>
              <a:srgbClr val="EB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400" y="3476625"/>
              <a:ext cx="3724275" cy="2362200"/>
            </a:xfrm>
            <a:custGeom>
              <a:avLst/>
              <a:gdLst/>
              <a:ahLst/>
              <a:cxnLst/>
              <a:rect l="l" t="t" r="r" b="b"/>
              <a:pathLst>
                <a:path w="3724275" h="2362200">
                  <a:moveTo>
                    <a:pt x="3488054" y="0"/>
                  </a:moveTo>
                  <a:lnTo>
                    <a:pt x="236220" y="0"/>
                  </a:lnTo>
                  <a:lnTo>
                    <a:pt x="188622" y="4800"/>
                  </a:lnTo>
                  <a:lnTo>
                    <a:pt x="144285" y="18567"/>
                  </a:lnTo>
                  <a:lnTo>
                    <a:pt x="104161" y="40351"/>
                  </a:lnTo>
                  <a:lnTo>
                    <a:pt x="69199" y="69199"/>
                  </a:lnTo>
                  <a:lnTo>
                    <a:pt x="40351" y="104161"/>
                  </a:lnTo>
                  <a:lnTo>
                    <a:pt x="18567" y="144285"/>
                  </a:lnTo>
                  <a:lnTo>
                    <a:pt x="4800" y="188622"/>
                  </a:lnTo>
                  <a:lnTo>
                    <a:pt x="0" y="236219"/>
                  </a:lnTo>
                  <a:lnTo>
                    <a:pt x="0" y="2125980"/>
                  </a:lnTo>
                  <a:lnTo>
                    <a:pt x="4800" y="2173584"/>
                  </a:lnTo>
                  <a:lnTo>
                    <a:pt x="18567" y="2217924"/>
                  </a:lnTo>
                  <a:lnTo>
                    <a:pt x="40351" y="2258050"/>
                  </a:lnTo>
                  <a:lnTo>
                    <a:pt x="69199" y="2293010"/>
                  </a:lnTo>
                  <a:lnTo>
                    <a:pt x="104161" y="2321855"/>
                  </a:lnTo>
                  <a:lnTo>
                    <a:pt x="144285" y="2343635"/>
                  </a:lnTo>
                  <a:lnTo>
                    <a:pt x="188622" y="2357400"/>
                  </a:lnTo>
                  <a:lnTo>
                    <a:pt x="236220" y="2362200"/>
                  </a:lnTo>
                  <a:lnTo>
                    <a:pt x="3488054" y="2362200"/>
                  </a:lnTo>
                  <a:lnTo>
                    <a:pt x="3535652" y="2357400"/>
                  </a:lnTo>
                  <a:lnTo>
                    <a:pt x="3579989" y="2343635"/>
                  </a:lnTo>
                  <a:lnTo>
                    <a:pt x="3620113" y="2321855"/>
                  </a:lnTo>
                  <a:lnTo>
                    <a:pt x="3655075" y="2293010"/>
                  </a:lnTo>
                  <a:lnTo>
                    <a:pt x="3683923" y="2258050"/>
                  </a:lnTo>
                  <a:lnTo>
                    <a:pt x="3705707" y="2217924"/>
                  </a:lnTo>
                  <a:lnTo>
                    <a:pt x="3719474" y="2173584"/>
                  </a:lnTo>
                  <a:lnTo>
                    <a:pt x="3724275" y="2125980"/>
                  </a:lnTo>
                  <a:lnTo>
                    <a:pt x="3724275" y="236219"/>
                  </a:lnTo>
                  <a:lnTo>
                    <a:pt x="3719474" y="188622"/>
                  </a:lnTo>
                  <a:lnTo>
                    <a:pt x="3705707" y="144285"/>
                  </a:lnTo>
                  <a:lnTo>
                    <a:pt x="3683923" y="104161"/>
                  </a:lnTo>
                  <a:lnTo>
                    <a:pt x="3655075" y="69199"/>
                  </a:lnTo>
                  <a:lnTo>
                    <a:pt x="3620113" y="40351"/>
                  </a:lnTo>
                  <a:lnTo>
                    <a:pt x="3579989" y="18567"/>
                  </a:lnTo>
                  <a:lnTo>
                    <a:pt x="3535652" y="4800"/>
                  </a:lnTo>
                  <a:lnTo>
                    <a:pt x="34880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6400" y="3476625"/>
              <a:ext cx="3724275" cy="2362200"/>
            </a:xfrm>
            <a:custGeom>
              <a:avLst/>
              <a:gdLst/>
              <a:ahLst/>
              <a:cxnLst/>
              <a:rect l="l" t="t" r="r" b="b"/>
              <a:pathLst>
                <a:path w="3724275" h="2362200">
                  <a:moveTo>
                    <a:pt x="0" y="236219"/>
                  </a:moveTo>
                  <a:lnTo>
                    <a:pt x="4800" y="188622"/>
                  </a:lnTo>
                  <a:lnTo>
                    <a:pt x="18567" y="144285"/>
                  </a:lnTo>
                  <a:lnTo>
                    <a:pt x="40351" y="104161"/>
                  </a:lnTo>
                  <a:lnTo>
                    <a:pt x="69199" y="69199"/>
                  </a:lnTo>
                  <a:lnTo>
                    <a:pt x="104161" y="40351"/>
                  </a:lnTo>
                  <a:lnTo>
                    <a:pt x="144285" y="18567"/>
                  </a:lnTo>
                  <a:lnTo>
                    <a:pt x="188622" y="4800"/>
                  </a:lnTo>
                  <a:lnTo>
                    <a:pt x="236220" y="0"/>
                  </a:lnTo>
                  <a:lnTo>
                    <a:pt x="3488054" y="0"/>
                  </a:lnTo>
                  <a:lnTo>
                    <a:pt x="3535652" y="4800"/>
                  </a:lnTo>
                  <a:lnTo>
                    <a:pt x="3579989" y="18567"/>
                  </a:lnTo>
                  <a:lnTo>
                    <a:pt x="3620113" y="40351"/>
                  </a:lnTo>
                  <a:lnTo>
                    <a:pt x="3655075" y="69199"/>
                  </a:lnTo>
                  <a:lnTo>
                    <a:pt x="3683923" y="104161"/>
                  </a:lnTo>
                  <a:lnTo>
                    <a:pt x="3705707" y="144285"/>
                  </a:lnTo>
                  <a:lnTo>
                    <a:pt x="3719474" y="188622"/>
                  </a:lnTo>
                  <a:lnTo>
                    <a:pt x="3724275" y="236219"/>
                  </a:lnTo>
                  <a:lnTo>
                    <a:pt x="3724275" y="2125980"/>
                  </a:lnTo>
                  <a:lnTo>
                    <a:pt x="3719474" y="2173584"/>
                  </a:lnTo>
                  <a:lnTo>
                    <a:pt x="3705707" y="2217924"/>
                  </a:lnTo>
                  <a:lnTo>
                    <a:pt x="3683923" y="2258050"/>
                  </a:lnTo>
                  <a:lnTo>
                    <a:pt x="3655075" y="2293010"/>
                  </a:lnTo>
                  <a:lnTo>
                    <a:pt x="3620113" y="2321855"/>
                  </a:lnTo>
                  <a:lnTo>
                    <a:pt x="3579989" y="2343635"/>
                  </a:lnTo>
                  <a:lnTo>
                    <a:pt x="3535652" y="2357400"/>
                  </a:lnTo>
                  <a:lnTo>
                    <a:pt x="3488054" y="2362200"/>
                  </a:lnTo>
                  <a:lnTo>
                    <a:pt x="236220" y="2362200"/>
                  </a:lnTo>
                  <a:lnTo>
                    <a:pt x="188622" y="2357400"/>
                  </a:lnTo>
                  <a:lnTo>
                    <a:pt x="144285" y="2343635"/>
                  </a:lnTo>
                  <a:lnTo>
                    <a:pt x="104161" y="2321855"/>
                  </a:lnTo>
                  <a:lnTo>
                    <a:pt x="69199" y="2293010"/>
                  </a:lnTo>
                  <a:lnTo>
                    <a:pt x="40351" y="2258050"/>
                  </a:lnTo>
                  <a:lnTo>
                    <a:pt x="18567" y="2217924"/>
                  </a:lnTo>
                  <a:lnTo>
                    <a:pt x="4800" y="2173584"/>
                  </a:lnTo>
                  <a:lnTo>
                    <a:pt x="0" y="2125980"/>
                  </a:lnTo>
                  <a:lnTo>
                    <a:pt x="0" y="236219"/>
                  </a:lnTo>
                  <a:close/>
                </a:path>
              </a:pathLst>
            </a:custGeom>
            <a:ln w="19050">
              <a:solidFill>
                <a:srgbClr val="EB9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19445" y="4170298"/>
            <a:ext cx="3255645" cy="928369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 indent="9525" algn="ctr">
              <a:lnSpc>
                <a:spcPct val="90900"/>
              </a:lnSpc>
              <a:spcBef>
                <a:spcPts val="334"/>
              </a:spcBef>
            </a:pPr>
            <a:r>
              <a:rPr sz="2100" b="1" spc="-20" dirty="0">
                <a:latin typeface="Trebuchet MS"/>
                <a:cs typeface="Trebuchet MS"/>
              </a:rPr>
              <a:t>Ravni</a:t>
            </a:r>
            <a:r>
              <a:rPr sz="2100" b="1" spc="-125" dirty="0">
                <a:latin typeface="Trebuchet MS"/>
                <a:cs typeface="Trebuchet MS"/>
              </a:rPr>
              <a:t> </a:t>
            </a:r>
            <a:r>
              <a:rPr sz="2100" b="1" spc="-40" dirty="0">
                <a:latin typeface="Trebuchet MS"/>
                <a:cs typeface="Trebuchet MS"/>
              </a:rPr>
              <a:t>kotari</a:t>
            </a:r>
            <a:r>
              <a:rPr sz="2100" spc="-40" dirty="0">
                <a:latin typeface="Microsoft Sans Serif"/>
                <a:cs typeface="Microsoft Sans Serif"/>
              </a:rPr>
              <a:t>:</a:t>
            </a:r>
            <a:r>
              <a:rPr sz="2100" spc="-9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Miljokazi</a:t>
            </a:r>
            <a:r>
              <a:rPr sz="2100" spc="-65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su </a:t>
            </a:r>
            <a:r>
              <a:rPr sz="2100" spc="-20" dirty="0">
                <a:latin typeface="Microsoft Sans Serif"/>
                <a:cs typeface="Microsoft Sans Serif"/>
              </a:rPr>
              <a:t>redovito</a:t>
            </a:r>
            <a:r>
              <a:rPr sz="2100" spc="-40" dirty="0">
                <a:latin typeface="Microsoft Sans Serif"/>
                <a:cs typeface="Microsoft Sans Serif"/>
              </a:rPr>
              <a:t> nalaženi</a:t>
            </a:r>
            <a:r>
              <a:rPr sz="2100" spc="-135" dirty="0">
                <a:latin typeface="Microsoft Sans Serif"/>
                <a:cs typeface="Microsoft Sans Serif"/>
              </a:rPr>
              <a:t> </a:t>
            </a:r>
            <a:r>
              <a:rPr sz="2100" spc="-30" dirty="0">
                <a:latin typeface="Microsoft Sans Serif"/>
                <a:cs typeface="Microsoft Sans Serif"/>
              </a:rPr>
              <a:t>duž</a:t>
            </a:r>
            <a:r>
              <a:rPr sz="2100" spc="-95" dirty="0">
                <a:latin typeface="Microsoft Sans Serif"/>
                <a:cs typeface="Microsoft Sans Serif"/>
              </a:rPr>
              <a:t> </a:t>
            </a:r>
            <a:r>
              <a:rPr sz="2100" spc="-35" dirty="0">
                <a:latin typeface="Microsoft Sans Serif"/>
                <a:cs typeface="Microsoft Sans Serif"/>
              </a:rPr>
              <a:t>važnih </a:t>
            </a:r>
            <a:r>
              <a:rPr sz="2100" spc="-45" dirty="0">
                <a:latin typeface="Microsoft Sans Serif"/>
                <a:cs typeface="Microsoft Sans Serif"/>
              </a:rPr>
              <a:t>pravaca</a:t>
            </a:r>
            <a:r>
              <a:rPr sz="2100" spc="-9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u</a:t>
            </a:r>
            <a:r>
              <a:rPr sz="2100" spc="-6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Dalmaciji.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639050" cy="6858000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97217" y="964945"/>
            <a:ext cx="4454525" cy="277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6000" spc="215" dirty="0">
                <a:solidFill>
                  <a:srgbClr val="FFFFFF"/>
                </a:solidFill>
              </a:rPr>
              <a:t>RIMSKI </a:t>
            </a:r>
            <a:r>
              <a:rPr sz="6000" spc="-40" dirty="0">
                <a:solidFill>
                  <a:srgbClr val="FFFFFF"/>
                </a:solidFill>
              </a:rPr>
              <a:t>MILJOKAZI</a:t>
            </a:r>
            <a:r>
              <a:rPr sz="6000" spc="-380" dirty="0">
                <a:solidFill>
                  <a:srgbClr val="FFFFFF"/>
                </a:solidFill>
              </a:rPr>
              <a:t> </a:t>
            </a:r>
            <a:r>
              <a:rPr sz="6000" spc="70" dirty="0">
                <a:solidFill>
                  <a:srgbClr val="FFFFFF"/>
                </a:solidFill>
              </a:rPr>
              <a:t>U </a:t>
            </a:r>
            <a:r>
              <a:rPr sz="6000" spc="125" dirty="0">
                <a:solidFill>
                  <a:srgbClr val="FFFFFF"/>
                </a:solidFill>
              </a:rPr>
              <a:t>NARONI</a:t>
            </a:r>
            <a:endParaRPr sz="6000"/>
          </a:p>
        </p:txBody>
      </p:sp>
      <p:sp>
        <p:nvSpPr>
          <p:cNvPr id="6" name="object 6"/>
          <p:cNvSpPr txBox="1"/>
          <p:nvPr/>
        </p:nvSpPr>
        <p:spPr>
          <a:xfrm>
            <a:off x="609307" y="4004436"/>
            <a:ext cx="523367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5"/>
              </a:lnSpc>
            </a:pP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Rimski</a:t>
            </a:r>
            <a:r>
              <a:rPr sz="2400" spc="-1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5" dirty="0">
                <a:solidFill>
                  <a:srgbClr val="0D0D0D"/>
                </a:solidFill>
                <a:latin typeface="Trebuchet MS"/>
                <a:cs typeface="Trebuchet MS"/>
              </a:rPr>
              <a:t>miljokazi</a:t>
            </a:r>
            <a:r>
              <a:rPr sz="2400" b="1" spc="-19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dio</a:t>
            </a:r>
            <a:r>
              <a:rPr sz="2400" spc="-1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su</a:t>
            </a:r>
            <a:r>
              <a:rPr sz="2400" spc="-8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stalnog</a:t>
            </a:r>
            <a:r>
              <a:rPr sz="2400" spc="-8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postava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307" y="4518786"/>
            <a:ext cx="6617334" cy="3714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5"/>
              </a:lnSpc>
            </a:pPr>
            <a:r>
              <a:rPr sz="24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Arheološkog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muzeja</a:t>
            </a:r>
            <a:r>
              <a:rPr sz="2400" spc="-8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Narona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u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Vidu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kod</a:t>
            </a:r>
            <a:r>
              <a:rPr sz="2400" spc="-1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Metkovi</a:t>
            </a:r>
            <a:r>
              <a:rPr sz="2400" spc="-10" dirty="0">
                <a:solidFill>
                  <a:srgbClr val="0D0D0D"/>
                </a:solidFill>
                <a:latin typeface="Calibri"/>
                <a:cs typeface="Calibri"/>
              </a:rPr>
              <a:t>ć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a.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307" y="5061711"/>
            <a:ext cx="5757545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790"/>
              </a:lnSpc>
            </a:pP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Sama</a:t>
            </a:r>
            <a:r>
              <a:rPr sz="2400" spc="-1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njihova</a:t>
            </a:r>
            <a:r>
              <a:rPr sz="2400" spc="-1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pojava</a:t>
            </a:r>
            <a:r>
              <a:rPr sz="2400" spc="-1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u</a:t>
            </a:r>
            <a:r>
              <a:rPr sz="2400" spc="-10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muzeju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Narona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nam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307" y="5585574"/>
            <a:ext cx="1082802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  <a:tabLst>
                <a:tab pos="8552815" algn="l"/>
              </a:tabLst>
            </a:pPr>
            <a:r>
              <a:rPr sz="24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govori</a:t>
            </a:r>
            <a:r>
              <a:rPr sz="2400" spc="-1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o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tome</a:t>
            </a:r>
            <a:r>
              <a:rPr sz="2400" spc="-10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da</a:t>
            </a:r>
            <a:r>
              <a:rPr sz="2400" spc="-1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su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i</a:t>
            </a:r>
            <a:r>
              <a:rPr sz="2400" spc="-114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velika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pronalazišta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Arheološki</a:t>
            </a:r>
            <a:r>
              <a:rPr sz="2400" spc="-8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muzej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307" y="6118974"/>
            <a:ext cx="1000379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2800"/>
              </a:lnSpc>
              <a:tabLst>
                <a:tab pos="9030335" algn="l"/>
              </a:tabLst>
            </a:pPr>
            <a:r>
              <a:rPr sz="24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miljokaza</a:t>
            </a:r>
            <a:r>
              <a:rPr sz="24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bila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upravo</a:t>
            </a:r>
            <a:r>
              <a:rPr sz="24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i</a:t>
            </a:r>
            <a:r>
              <a:rPr sz="24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u</a:t>
            </a:r>
            <a:r>
              <a:rPr sz="2400" spc="-10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Dalmaciji.</a:t>
            </a:r>
            <a:r>
              <a:rPr sz="2400" dirty="0">
                <a:solidFill>
                  <a:srgbClr val="0D0D0D"/>
                </a:solidFill>
                <a:latin typeface="Microsoft Sans Serif"/>
                <a:cs typeface="Microsoft Sans Serif"/>
              </a:rPr>
              <a:t>	</a:t>
            </a:r>
            <a:r>
              <a:rPr sz="24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Narona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4350" y="504825"/>
            <a:ext cx="5029200" cy="152400"/>
          </a:xfrm>
          <a:custGeom>
            <a:avLst/>
            <a:gdLst/>
            <a:ahLst/>
            <a:cxnLst/>
            <a:rect l="l" t="t" r="r" b="b"/>
            <a:pathLst>
              <a:path w="5029200" h="152400">
                <a:moveTo>
                  <a:pt x="5029200" y="0"/>
                </a:moveTo>
                <a:lnTo>
                  <a:pt x="0" y="0"/>
                </a:lnTo>
                <a:lnTo>
                  <a:pt x="0" y="152400"/>
                </a:lnTo>
                <a:lnTo>
                  <a:pt x="5029200" y="152400"/>
                </a:lnTo>
                <a:lnTo>
                  <a:pt x="5029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04825"/>
            <a:ext cx="8734425" cy="152400"/>
          </a:xfrm>
          <a:custGeom>
            <a:avLst/>
            <a:gdLst/>
            <a:ahLst/>
            <a:cxnLst/>
            <a:rect l="l" t="t" r="r" b="b"/>
            <a:pathLst>
              <a:path w="8734425" h="152400">
                <a:moveTo>
                  <a:pt x="8734425" y="0"/>
                </a:moveTo>
                <a:lnTo>
                  <a:pt x="0" y="0"/>
                </a:lnTo>
                <a:lnTo>
                  <a:pt x="0" y="152400"/>
                </a:lnTo>
                <a:lnTo>
                  <a:pt x="8734425" y="152400"/>
                </a:lnTo>
                <a:lnTo>
                  <a:pt x="8734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0392" y="1472882"/>
            <a:ext cx="11135995" cy="43637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85420" indent="-229235" algn="just">
              <a:lnSpc>
                <a:spcPts val="2100"/>
              </a:lnSpc>
              <a:spcBef>
                <a:spcPts val="59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b="1" spc="35" dirty="0">
                <a:latin typeface="Trebuchet MS"/>
                <a:cs typeface="Trebuchet MS"/>
              </a:rPr>
              <a:t>Cestovna</a:t>
            </a:r>
            <a:r>
              <a:rPr sz="2150" b="1" spc="-55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povezanost</a:t>
            </a:r>
            <a:r>
              <a:rPr sz="2150" dirty="0">
                <a:latin typeface="Microsoft Sans Serif"/>
                <a:cs typeface="Microsoft Sans Serif"/>
              </a:rPr>
              <a:t>:</a:t>
            </a:r>
            <a:r>
              <a:rPr sz="2150" spc="-7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Narona</a:t>
            </a:r>
            <a:r>
              <a:rPr sz="2150" spc="-80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je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spc="20" dirty="0">
                <a:latin typeface="Microsoft Sans Serif"/>
                <a:cs typeface="Microsoft Sans Serif"/>
              </a:rPr>
              <a:t>bila</a:t>
            </a:r>
            <a:r>
              <a:rPr sz="2150" spc="-10" dirty="0">
                <a:latin typeface="Microsoft Sans Serif"/>
                <a:cs typeface="Microsoft Sans Serif"/>
              </a:rPr>
              <a:t> </a:t>
            </a:r>
            <a:r>
              <a:rPr sz="2150" spc="-50" dirty="0">
                <a:latin typeface="Microsoft Sans Serif"/>
                <a:cs typeface="Microsoft Sans Serif"/>
              </a:rPr>
              <a:t>važno</a:t>
            </a:r>
            <a:r>
              <a:rPr sz="2150" spc="-10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Calibri"/>
                <a:cs typeface="Calibri"/>
              </a:rPr>
              <a:t>č</a:t>
            </a:r>
            <a:r>
              <a:rPr sz="2150" dirty="0">
                <a:latin typeface="Microsoft Sans Serif"/>
                <a:cs typeface="Microsoft Sans Serif"/>
              </a:rPr>
              <a:t>vorište</a:t>
            </a:r>
            <a:r>
              <a:rPr sz="2150" spc="-70" dirty="0">
                <a:latin typeface="Microsoft Sans Serif"/>
                <a:cs typeface="Microsoft Sans Serif"/>
              </a:rPr>
              <a:t> </a:t>
            </a:r>
            <a:r>
              <a:rPr sz="2150" spc="-25" dirty="0">
                <a:latin typeface="Microsoft Sans Serif"/>
                <a:cs typeface="Microsoft Sans Serif"/>
              </a:rPr>
              <a:t>na</a:t>
            </a:r>
            <a:r>
              <a:rPr sz="2150" spc="-85" dirty="0">
                <a:latin typeface="Microsoft Sans Serif"/>
                <a:cs typeface="Microsoft Sans Serif"/>
              </a:rPr>
              <a:t> </a:t>
            </a:r>
            <a:r>
              <a:rPr sz="2150" spc="45" dirty="0">
                <a:latin typeface="Microsoft Sans Serif"/>
                <a:cs typeface="Microsoft Sans Serif"/>
              </a:rPr>
              <a:t>ruti</a:t>
            </a:r>
            <a:r>
              <a:rPr sz="2150" spc="-90" dirty="0">
                <a:latin typeface="Microsoft Sans Serif"/>
                <a:cs typeface="Microsoft Sans Serif"/>
              </a:rPr>
              <a:t> </a:t>
            </a:r>
            <a:r>
              <a:rPr sz="2150" i="1" spc="-160" dirty="0">
                <a:latin typeface="Arial"/>
                <a:cs typeface="Arial"/>
              </a:rPr>
              <a:t>A</a:t>
            </a:r>
            <a:r>
              <a:rPr sz="2150" i="1" spc="-85" dirty="0">
                <a:latin typeface="Arial"/>
                <a:cs typeface="Arial"/>
              </a:rPr>
              <a:t> </a:t>
            </a:r>
            <a:r>
              <a:rPr sz="2150" i="1" spc="-25" dirty="0">
                <a:latin typeface="Arial"/>
                <a:cs typeface="Arial"/>
              </a:rPr>
              <a:t>Salonis</a:t>
            </a:r>
            <a:r>
              <a:rPr sz="2150" i="1" spc="-85" dirty="0">
                <a:latin typeface="Arial"/>
                <a:cs typeface="Arial"/>
              </a:rPr>
              <a:t> </a:t>
            </a:r>
            <a:r>
              <a:rPr sz="2150" i="1" spc="-10" dirty="0">
                <a:latin typeface="Arial"/>
                <a:cs typeface="Arial"/>
              </a:rPr>
              <a:t>usque</a:t>
            </a:r>
            <a:r>
              <a:rPr sz="2150" i="1" spc="-114" dirty="0">
                <a:latin typeface="Arial"/>
                <a:cs typeface="Arial"/>
              </a:rPr>
              <a:t> </a:t>
            </a:r>
            <a:r>
              <a:rPr sz="2150" i="1" spc="-5" dirty="0">
                <a:latin typeface="Arial"/>
                <a:cs typeface="Arial"/>
              </a:rPr>
              <a:t>ad</a:t>
            </a:r>
            <a:r>
              <a:rPr sz="2150" i="1" spc="-100" dirty="0">
                <a:latin typeface="Arial"/>
                <a:cs typeface="Arial"/>
              </a:rPr>
              <a:t> </a:t>
            </a:r>
            <a:r>
              <a:rPr sz="2150" i="1" dirty="0">
                <a:latin typeface="Arial"/>
                <a:cs typeface="Arial"/>
              </a:rPr>
              <a:t>Naronam</a:t>
            </a:r>
            <a:r>
              <a:rPr sz="2150" i="1" spc="20" dirty="0">
                <a:latin typeface="Arial"/>
                <a:cs typeface="Arial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(od</a:t>
            </a:r>
            <a:r>
              <a:rPr sz="2150" spc="-75" dirty="0">
                <a:latin typeface="Microsoft Sans Serif"/>
                <a:cs typeface="Microsoft Sans Serif"/>
              </a:rPr>
              <a:t> </a:t>
            </a:r>
            <a:r>
              <a:rPr sz="2150" spc="-40" dirty="0">
                <a:latin typeface="Microsoft Sans Serif"/>
                <a:cs typeface="Microsoft Sans Serif"/>
              </a:rPr>
              <a:t>Salone</a:t>
            </a:r>
            <a:r>
              <a:rPr sz="2150" spc="-75" dirty="0">
                <a:latin typeface="Microsoft Sans Serif"/>
                <a:cs typeface="Microsoft Sans Serif"/>
              </a:rPr>
              <a:t> </a:t>
            </a:r>
            <a:r>
              <a:rPr sz="2150" spc="30" dirty="0">
                <a:latin typeface="Microsoft Sans Serif"/>
                <a:cs typeface="Microsoft Sans Serif"/>
              </a:rPr>
              <a:t>do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spc="-25" dirty="0">
                <a:latin typeface="Microsoft Sans Serif"/>
                <a:cs typeface="Microsoft Sans Serif"/>
              </a:rPr>
              <a:t>Narone).</a:t>
            </a:r>
            <a:r>
              <a:rPr sz="2150" spc="-75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Miljokazi</a:t>
            </a:r>
            <a:r>
              <a:rPr sz="2150" spc="-120" dirty="0">
                <a:latin typeface="Microsoft Sans Serif"/>
                <a:cs typeface="Microsoft Sans Serif"/>
              </a:rPr>
              <a:t> </a:t>
            </a:r>
            <a:r>
              <a:rPr sz="2150" spc="-15" dirty="0">
                <a:latin typeface="Microsoft Sans Serif"/>
                <a:cs typeface="Microsoft Sans Serif"/>
              </a:rPr>
              <a:t>su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spc="10" dirty="0">
                <a:latin typeface="Microsoft Sans Serif"/>
                <a:cs typeface="Microsoft Sans Serif"/>
              </a:rPr>
              <a:t>bilježili</a:t>
            </a:r>
            <a:r>
              <a:rPr sz="2150" spc="-120" dirty="0">
                <a:latin typeface="Microsoft Sans Serif"/>
                <a:cs typeface="Microsoft Sans Serif"/>
              </a:rPr>
              <a:t> </a:t>
            </a:r>
            <a:r>
              <a:rPr sz="2150" spc="20" dirty="0">
                <a:latin typeface="Microsoft Sans Serif"/>
                <a:cs typeface="Microsoft Sans Serif"/>
              </a:rPr>
              <a:t>udaljenosti</a:t>
            </a:r>
            <a:r>
              <a:rPr sz="2150" spc="-45" dirty="0">
                <a:latin typeface="Microsoft Sans Serif"/>
                <a:cs typeface="Microsoft Sans Serif"/>
              </a:rPr>
              <a:t> </a:t>
            </a:r>
            <a:r>
              <a:rPr sz="2150" spc="10" dirty="0">
                <a:latin typeface="Microsoft Sans Serif"/>
                <a:cs typeface="Microsoft Sans Serif"/>
              </a:rPr>
              <a:t>u</a:t>
            </a:r>
            <a:r>
              <a:rPr sz="2150" spc="-70" dirty="0">
                <a:latin typeface="Microsoft Sans Serif"/>
                <a:cs typeface="Microsoft Sans Serif"/>
              </a:rPr>
              <a:t> </a:t>
            </a:r>
            <a:r>
              <a:rPr sz="2150" spc="20" dirty="0">
                <a:latin typeface="Microsoft Sans Serif"/>
                <a:cs typeface="Microsoft Sans Serif"/>
              </a:rPr>
              <a:t>rimskim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spc="30" dirty="0">
                <a:latin typeface="Microsoft Sans Serif"/>
                <a:cs typeface="Microsoft Sans Serif"/>
              </a:rPr>
              <a:t>miljama</a:t>
            </a:r>
            <a:r>
              <a:rPr sz="2150" spc="-85" dirty="0">
                <a:latin typeface="Microsoft Sans Serif"/>
                <a:cs typeface="Microsoft Sans Serif"/>
              </a:rPr>
              <a:t> </a:t>
            </a:r>
            <a:r>
              <a:rPr sz="2150" spc="50" dirty="0">
                <a:latin typeface="Microsoft Sans Serif"/>
                <a:cs typeface="Microsoft Sans Serif"/>
              </a:rPr>
              <a:t>(</a:t>
            </a:r>
            <a:r>
              <a:rPr sz="2150" i="1" spc="50" dirty="0">
                <a:latin typeface="Arial"/>
                <a:cs typeface="Arial"/>
              </a:rPr>
              <a:t>mille</a:t>
            </a:r>
            <a:r>
              <a:rPr sz="2150" i="1" spc="-110" dirty="0">
                <a:latin typeface="Arial"/>
                <a:cs typeface="Arial"/>
              </a:rPr>
              <a:t> </a:t>
            </a:r>
            <a:r>
              <a:rPr sz="2150" i="1" spc="-25" dirty="0">
                <a:latin typeface="Arial"/>
                <a:cs typeface="Arial"/>
              </a:rPr>
              <a:t>passus</a:t>
            </a:r>
            <a:r>
              <a:rPr sz="2150" spc="-25" dirty="0">
                <a:latin typeface="Microsoft Sans Serif"/>
                <a:cs typeface="Microsoft Sans Serif"/>
              </a:rPr>
              <a:t>)</a:t>
            </a:r>
            <a:r>
              <a:rPr sz="2150" spc="-60" dirty="0">
                <a:latin typeface="Microsoft Sans Serif"/>
                <a:cs typeface="Microsoft Sans Serif"/>
              </a:rPr>
              <a:t> </a:t>
            </a:r>
            <a:r>
              <a:rPr sz="2150" spc="10" dirty="0">
                <a:latin typeface="Microsoft Sans Serif"/>
                <a:cs typeface="Microsoft Sans Serif"/>
              </a:rPr>
              <a:t>od</a:t>
            </a:r>
            <a:r>
              <a:rPr sz="2150" spc="-75" dirty="0">
                <a:latin typeface="Microsoft Sans Serif"/>
                <a:cs typeface="Microsoft Sans Serif"/>
              </a:rPr>
              <a:t> </a:t>
            </a:r>
            <a:r>
              <a:rPr sz="2150" spc="-25" dirty="0">
                <a:latin typeface="Microsoft Sans Serif"/>
                <a:cs typeface="Microsoft Sans Serif"/>
              </a:rPr>
              <a:t>glavnih</a:t>
            </a:r>
            <a:r>
              <a:rPr sz="2150" spc="-5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polazišta.</a:t>
            </a:r>
            <a:endParaRPr sz="2150">
              <a:latin typeface="Microsoft Sans Serif"/>
              <a:cs typeface="Microsoft Sans Serif"/>
            </a:endParaRPr>
          </a:p>
          <a:p>
            <a:pPr marL="241300" marR="5080" indent="-229235">
              <a:lnSpc>
                <a:spcPts val="210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b="1" spc="-10" dirty="0">
                <a:latin typeface="Trebuchet MS"/>
                <a:cs typeface="Trebuchet MS"/>
              </a:rPr>
              <a:t>Politi</a:t>
            </a:r>
            <a:r>
              <a:rPr sz="2150" b="1" spc="-10" dirty="0">
                <a:latin typeface="Calibri"/>
                <a:cs typeface="Calibri"/>
              </a:rPr>
              <a:t>č</a:t>
            </a:r>
            <a:r>
              <a:rPr sz="2150" b="1" spc="-10" dirty="0">
                <a:latin typeface="Trebuchet MS"/>
                <a:cs typeface="Trebuchet MS"/>
              </a:rPr>
              <a:t>ki</a:t>
            </a:r>
            <a:r>
              <a:rPr sz="2150" b="1" spc="-100" dirty="0">
                <a:latin typeface="Trebuchet MS"/>
                <a:cs typeface="Trebuchet MS"/>
              </a:rPr>
              <a:t> </a:t>
            </a:r>
            <a:r>
              <a:rPr sz="2150" b="1" spc="-20" dirty="0">
                <a:latin typeface="Trebuchet MS"/>
                <a:cs typeface="Trebuchet MS"/>
              </a:rPr>
              <a:t>zna</a:t>
            </a:r>
            <a:r>
              <a:rPr sz="2150" b="1" spc="-20" dirty="0">
                <a:latin typeface="Calibri"/>
                <a:cs typeface="Calibri"/>
              </a:rPr>
              <a:t>č</a:t>
            </a:r>
            <a:r>
              <a:rPr sz="2150" b="1" spc="-20" dirty="0">
                <a:latin typeface="Trebuchet MS"/>
                <a:cs typeface="Trebuchet MS"/>
              </a:rPr>
              <a:t>aj</a:t>
            </a:r>
            <a:r>
              <a:rPr sz="2150" spc="-20" dirty="0">
                <a:latin typeface="Microsoft Sans Serif"/>
                <a:cs typeface="Microsoft Sans Serif"/>
              </a:rPr>
              <a:t>: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Na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njima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su</a:t>
            </a:r>
            <a:r>
              <a:rPr sz="2150" spc="-4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se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redovito</a:t>
            </a:r>
            <a:r>
              <a:rPr sz="2150" spc="-3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nalazili</a:t>
            </a:r>
            <a:r>
              <a:rPr sz="2150" spc="-10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natpisi</a:t>
            </a:r>
            <a:r>
              <a:rPr sz="2150" spc="-30" dirty="0">
                <a:latin typeface="Microsoft Sans Serif"/>
                <a:cs typeface="Microsoft Sans Serif"/>
              </a:rPr>
              <a:t> s</a:t>
            </a:r>
            <a:r>
              <a:rPr sz="2150" spc="-114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imenima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careva</a:t>
            </a:r>
            <a:r>
              <a:rPr sz="2150" spc="1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koji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su</a:t>
            </a:r>
            <a:r>
              <a:rPr sz="2150" spc="-50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gradili</a:t>
            </a:r>
            <a:r>
              <a:rPr sz="2150" spc="-100" dirty="0">
                <a:latin typeface="Microsoft Sans Serif"/>
                <a:cs typeface="Microsoft Sans Serif"/>
              </a:rPr>
              <a:t> </a:t>
            </a:r>
            <a:r>
              <a:rPr sz="2150" spc="30" dirty="0">
                <a:latin typeface="Microsoft Sans Serif"/>
                <a:cs typeface="Microsoft Sans Serif"/>
              </a:rPr>
              <a:t>ili </a:t>
            </a:r>
            <a:r>
              <a:rPr sz="2150" dirty="0">
                <a:latin typeface="Microsoft Sans Serif"/>
                <a:cs typeface="Microsoft Sans Serif"/>
              </a:rPr>
              <a:t>obnavljali</a:t>
            </a:r>
            <a:r>
              <a:rPr sz="2150" spc="-8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ceste.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Prona</a:t>
            </a:r>
            <a:r>
              <a:rPr sz="2150" spc="-20" dirty="0">
                <a:latin typeface="Calibri"/>
                <a:cs typeface="Calibri"/>
              </a:rPr>
              <a:t>đ</a:t>
            </a:r>
            <a:r>
              <a:rPr sz="2150" spc="-20" dirty="0">
                <a:latin typeface="Microsoft Sans Serif"/>
                <a:cs typeface="Microsoft Sans Serif"/>
              </a:rPr>
              <a:t>eni</a:t>
            </a:r>
            <a:r>
              <a:rPr sz="2150" spc="-8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su</a:t>
            </a:r>
            <a:r>
              <a:rPr sz="2150" spc="-2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primjerci</a:t>
            </a:r>
            <a:r>
              <a:rPr sz="2150" spc="-8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koji spominju</a:t>
            </a:r>
            <a:r>
              <a:rPr sz="2150" spc="-2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cara</a:t>
            </a:r>
            <a:r>
              <a:rPr sz="2150" spc="-20" dirty="0">
                <a:latin typeface="Microsoft Sans Serif"/>
                <a:cs typeface="Microsoft Sans Serif"/>
              </a:rPr>
              <a:t> </a:t>
            </a:r>
            <a:r>
              <a:rPr sz="2150" b="1" spc="-25" dirty="0">
                <a:latin typeface="Trebuchet MS"/>
                <a:cs typeface="Trebuchet MS"/>
              </a:rPr>
              <a:t>Licinija</a:t>
            </a:r>
            <a:r>
              <a:rPr sz="2150" spc="-25" dirty="0">
                <a:latin typeface="Microsoft Sans Serif"/>
                <a:cs typeface="Microsoft Sans Serif"/>
              </a:rPr>
              <a:t>,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kao</a:t>
            </a:r>
            <a:r>
              <a:rPr sz="2150" spc="-1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i</a:t>
            </a:r>
            <a:r>
              <a:rPr sz="2150" spc="-80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druge</a:t>
            </a:r>
            <a:r>
              <a:rPr sz="2150" spc="-40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vladare</a:t>
            </a:r>
            <a:r>
              <a:rPr sz="2150" spc="-30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koji </a:t>
            </a:r>
            <a:r>
              <a:rPr sz="2150" dirty="0">
                <a:latin typeface="Microsoft Sans Serif"/>
                <a:cs typeface="Microsoft Sans Serif"/>
              </a:rPr>
              <a:t>su</a:t>
            </a:r>
            <a:r>
              <a:rPr sz="2150" spc="-2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održavali</a:t>
            </a:r>
            <a:r>
              <a:rPr sz="2150" spc="-8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prometnice</a:t>
            </a:r>
            <a:r>
              <a:rPr sz="2150" spc="-2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u</a:t>
            </a:r>
            <a:r>
              <a:rPr sz="2150" spc="-2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3.</a:t>
            </a:r>
            <a:r>
              <a:rPr sz="2150" spc="-3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i</a:t>
            </a:r>
            <a:r>
              <a:rPr sz="2150" spc="-8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4.</a:t>
            </a:r>
            <a:r>
              <a:rPr sz="2150" spc="-30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stolje</a:t>
            </a:r>
            <a:r>
              <a:rPr sz="2150" spc="-10" dirty="0">
                <a:latin typeface="Calibri"/>
                <a:cs typeface="Calibri"/>
              </a:rPr>
              <a:t>ć</a:t>
            </a:r>
            <a:r>
              <a:rPr sz="2150" spc="-10" dirty="0">
                <a:latin typeface="Microsoft Sans Serif"/>
                <a:cs typeface="Microsoft Sans Serif"/>
              </a:rPr>
              <a:t>u.</a:t>
            </a:r>
            <a:endParaRPr sz="2150">
              <a:latin typeface="Microsoft Sans Serif"/>
              <a:cs typeface="Microsoft Sans Serif"/>
            </a:endParaRPr>
          </a:p>
          <a:p>
            <a:pPr marL="241935" indent="-22923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41935" algn="l"/>
              </a:tabLst>
            </a:pPr>
            <a:r>
              <a:rPr sz="2150" b="1" dirty="0">
                <a:latin typeface="Trebuchet MS"/>
                <a:cs typeface="Trebuchet MS"/>
              </a:rPr>
              <a:t>Arheološki</a:t>
            </a:r>
            <a:r>
              <a:rPr sz="2150" b="1" spc="5" dirty="0">
                <a:latin typeface="Trebuchet MS"/>
                <a:cs typeface="Trebuchet MS"/>
              </a:rPr>
              <a:t> </a:t>
            </a:r>
            <a:r>
              <a:rPr sz="2150" b="1" spc="-10" dirty="0">
                <a:latin typeface="Trebuchet MS"/>
                <a:cs typeface="Trebuchet MS"/>
              </a:rPr>
              <a:t>nalazi</a:t>
            </a:r>
            <a:r>
              <a:rPr sz="2150" spc="-10" dirty="0">
                <a:latin typeface="Microsoft Sans Serif"/>
                <a:cs typeface="Microsoft Sans Serif"/>
              </a:rPr>
              <a:t>:</a:t>
            </a:r>
            <a:endParaRPr sz="2150">
              <a:latin typeface="Microsoft Sans Serif"/>
              <a:cs typeface="Microsoft Sans Serif"/>
            </a:endParaRPr>
          </a:p>
          <a:p>
            <a:pPr marL="699135" marR="891540" lvl="1" indent="-229235">
              <a:lnSpc>
                <a:spcPct val="81600"/>
              </a:lnSpc>
              <a:spcBef>
                <a:spcPts val="525"/>
              </a:spcBef>
              <a:buFont typeface="Arial MT"/>
              <a:buChar char="•"/>
              <a:tabLst>
                <a:tab pos="699135" algn="l"/>
              </a:tabLst>
            </a:pPr>
            <a:r>
              <a:rPr sz="2150" spc="-35" dirty="0">
                <a:latin typeface="Microsoft Sans Serif"/>
                <a:cs typeface="Microsoft Sans Serif"/>
              </a:rPr>
              <a:t>Mnogi</a:t>
            </a:r>
            <a:r>
              <a:rPr sz="2150" spc="-9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miljokazi</a:t>
            </a:r>
            <a:r>
              <a:rPr sz="2150" spc="-9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prona</a:t>
            </a:r>
            <a:r>
              <a:rPr sz="2150" dirty="0">
                <a:latin typeface="Calibri"/>
                <a:cs typeface="Calibri"/>
              </a:rPr>
              <a:t>đ</a:t>
            </a:r>
            <a:r>
              <a:rPr sz="2150" dirty="0">
                <a:latin typeface="Microsoft Sans Serif"/>
                <a:cs typeface="Microsoft Sans Serif"/>
              </a:rPr>
              <a:t>eni</a:t>
            </a:r>
            <a:r>
              <a:rPr sz="2150" spc="-9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su</a:t>
            </a:r>
            <a:r>
              <a:rPr sz="2150" spc="-4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u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široj</a:t>
            </a:r>
            <a:r>
              <a:rPr sz="2150" spc="-9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okolici</a:t>
            </a:r>
            <a:r>
              <a:rPr sz="2150" spc="-15" dirty="0">
                <a:latin typeface="Microsoft Sans Serif"/>
                <a:cs typeface="Microsoft Sans Serif"/>
              </a:rPr>
              <a:t> </a:t>
            </a:r>
            <a:r>
              <a:rPr sz="2150" spc="-25" dirty="0">
                <a:latin typeface="Microsoft Sans Serif"/>
                <a:cs typeface="Microsoft Sans Serif"/>
              </a:rPr>
              <a:t>(npr.</a:t>
            </a:r>
            <a:r>
              <a:rPr sz="2150" spc="-4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Veli</a:t>
            </a:r>
            <a:r>
              <a:rPr sz="2150" spc="-20" dirty="0">
                <a:latin typeface="Calibri"/>
                <a:cs typeface="Calibri"/>
              </a:rPr>
              <a:t>ć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kod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spc="-30" dirty="0">
                <a:latin typeface="Microsoft Sans Serif"/>
                <a:cs typeface="Microsoft Sans Serif"/>
              </a:rPr>
              <a:t>Trilja,</a:t>
            </a:r>
            <a:r>
              <a:rPr sz="2150" spc="-4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Runovi</a:t>
            </a:r>
            <a:r>
              <a:rPr sz="2150" spc="-20" dirty="0">
                <a:latin typeface="Calibri"/>
                <a:cs typeface="Calibri"/>
              </a:rPr>
              <a:t>ć</a:t>
            </a:r>
            <a:r>
              <a:rPr sz="2150" spc="-20" dirty="0">
                <a:latin typeface="Microsoft Sans Serif"/>
                <a:cs typeface="Microsoft Sans Serif"/>
              </a:rPr>
              <a:t>i),</a:t>
            </a:r>
            <a:r>
              <a:rPr sz="2150" spc="-5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ali</a:t>
            </a:r>
            <a:r>
              <a:rPr sz="2150" spc="-9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i</a:t>
            </a:r>
            <a:r>
              <a:rPr sz="2150" spc="-10" dirty="0">
                <a:latin typeface="Microsoft Sans Serif"/>
                <a:cs typeface="Microsoft Sans Serif"/>
              </a:rPr>
              <a:t> </a:t>
            </a:r>
            <a:r>
              <a:rPr sz="2150" spc="-50" dirty="0">
                <a:latin typeface="Microsoft Sans Serif"/>
                <a:cs typeface="Microsoft Sans Serif"/>
              </a:rPr>
              <a:t>u </a:t>
            </a:r>
            <a:r>
              <a:rPr sz="2150" dirty="0">
                <a:latin typeface="Microsoft Sans Serif"/>
                <a:cs typeface="Microsoft Sans Serif"/>
              </a:rPr>
              <a:t>samom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središtu</a:t>
            </a:r>
            <a:r>
              <a:rPr sz="2150" spc="-20" dirty="0">
                <a:latin typeface="Microsoft Sans Serif"/>
                <a:cs typeface="Microsoft Sans Serif"/>
              </a:rPr>
              <a:t> Vida,</a:t>
            </a:r>
            <a:r>
              <a:rPr sz="2150" spc="-25" dirty="0">
                <a:latin typeface="Microsoft Sans Serif"/>
                <a:cs typeface="Microsoft Sans Serif"/>
              </a:rPr>
              <a:t> </a:t>
            </a:r>
            <a:r>
              <a:rPr sz="2150" spc="-45" dirty="0">
                <a:latin typeface="Microsoft Sans Serif"/>
                <a:cs typeface="Microsoft Sans Serif"/>
              </a:rPr>
              <a:t>gdje</a:t>
            </a:r>
            <a:r>
              <a:rPr sz="2150" spc="-2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su</a:t>
            </a:r>
            <a:r>
              <a:rPr sz="2150" spc="4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Calibri"/>
                <a:cs typeface="Calibri"/>
              </a:rPr>
              <a:t>č</a:t>
            </a:r>
            <a:r>
              <a:rPr sz="2150" dirty="0">
                <a:latin typeface="Microsoft Sans Serif"/>
                <a:cs typeface="Microsoft Sans Serif"/>
              </a:rPr>
              <a:t>esto</a:t>
            </a:r>
            <a:r>
              <a:rPr sz="2150" spc="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bili</a:t>
            </a:r>
            <a:r>
              <a:rPr sz="2150" spc="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sekundarno</a:t>
            </a:r>
            <a:r>
              <a:rPr sz="2150" spc="1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upotrijebljeni</a:t>
            </a:r>
            <a:r>
              <a:rPr sz="2150" spc="-7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kao</a:t>
            </a:r>
            <a:r>
              <a:rPr sz="2150" spc="5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gra</a:t>
            </a:r>
            <a:r>
              <a:rPr sz="2150" spc="-10" dirty="0">
                <a:latin typeface="Calibri"/>
                <a:cs typeface="Calibri"/>
              </a:rPr>
              <a:t>đ</a:t>
            </a:r>
            <a:r>
              <a:rPr sz="2150" spc="-10" dirty="0">
                <a:latin typeface="Microsoft Sans Serif"/>
                <a:cs typeface="Microsoft Sans Serif"/>
              </a:rPr>
              <a:t>evni materijal.</a:t>
            </a:r>
            <a:endParaRPr sz="2150">
              <a:latin typeface="Microsoft Sans Serif"/>
              <a:cs typeface="Microsoft Sans Serif"/>
            </a:endParaRPr>
          </a:p>
          <a:p>
            <a:pPr marL="699135" lvl="1" indent="-229235">
              <a:lnSpc>
                <a:spcPts val="2340"/>
              </a:lnSpc>
              <a:spcBef>
                <a:spcPts val="45"/>
              </a:spcBef>
              <a:buFont typeface="Arial MT"/>
              <a:buChar char="•"/>
              <a:tabLst>
                <a:tab pos="699135" algn="l"/>
              </a:tabLst>
            </a:pPr>
            <a:r>
              <a:rPr sz="2150" dirty="0">
                <a:latin typeface="Microsoft Sans Serif"/>
                <a:cs typeface="Microsoft Sans Serif"/>
              </a:rPr>
              <a:t>Dio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prona</a:t>
            </a:r>
            <a:r>
              <a:rPr sz="2150" dirty="0">
                <a:latin typeface="Calibri"/>
                <a:cs typeface="Calibri"/>
              </a:rPr>
              <a:t>đ</a:t>
            </a:r>
            <a:r>
              <a:rPr sz="2150" dirty="0">
                <a:latin typeface="Microsoft Sans Serif"/>
                <a:cs typeface="Microsoft Sans Serif"/>
              </a:rPr>
              <a:t>enih</a:t>
            </a:r>
            <a:r>
              <a:rPr sz="2150" spc="-10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epigrafi</a:t>
            </a:r>
            <a:r>
              <a:rPr sz="2150" dirty="0">
                <a:latin typeface="Calibri"/>
                <a:cs typeface="Calibri"/>
              </a:rPr>
              <a:t>č</a:t>
            </a:r>
            <a:r>
              <a:rPr sz="2150" dirty="0">
                <a:latin typeface="Microsoft Sans Serif"/>
                <a:cs typeface="Microsoft Sans Serif"/>
              </a:rPr>
              <a:t>kih</a:t>
            </a:r>
            <a:r>
              <a:rPr sz="2150" spc="-3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spomenika,</a:t>
            </a:r>
            <a:r>
              <a:rPr sz="2150" spc="-6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uklju</a:t>
            </a:r>
            <a:r>
              <a:rPr sz="2150" dirty="0">
                <a:latin typeface="Calibri"/>
                <a:cs typeface="Calibri"/>
              </a:rPr>
              <a:t>č</a:t>
            </a:r>
            <a:r>
              <a:rPr sz="2150" dirty="0">
                <a:latin typeface="Microsoft Sans Serif"/>
                <a:cs typeface="Microsoft Sans Serif"/>
              </a:rPr>
              <a:t>uju</a:t>
            </a:r>
            <a:r>
              <a:rPr sz="2150" dirty="0">
                <a:latin typeface="Calibri"/>
                <a:cs typeface="Calibri"/>
              </a:rPr>
              <a:t>ć</a:t>
            </a:r>
            <a:r>
              <a:rPr sz="2150" dirty="0">
                <a:latin typeface="Microsoft Sans Serif"/>
                <a:cs typeface="Microsoft Sans Serif"/>
              </a:rPr>
              <a:t>i</a:t>
            </a:r>
            <a:r>
              <a:rPr sz="2150" spc="-25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miljokaze,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Calibri"/>
                <a:cs typeface="Calibri"/>
              </a:rPr>
              <a:t>č</a:t>
            </a:r>
            <a:r>
              <a:rPr sz="2150" spc="-10" dirty="0">
                <a:latin typeface="Microsoft Sans Serif"/>
                <a:cs typeface="Microsoft Sans Serif"/>
              </a:rPr>
              <a:t>uva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se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ili</a:t>
            </a:r>
            <a:r>
              <a:rPr sz="2150" spc="-25" dirty="0">
                <a:latin typeface="Microsoft Sans Serif"/>
                <a:cs typeface="Microsoft Sans Serif"/>
              </a:rPr>
              <a:t> je</a:t>
            </a:r>
            <a:endParaRPr sz="2150">
              <a:latin typeface="Microsoft Sans Serif"/>
              <a:cs typeface="Microsoft Sans Serif"/>
            </a:endParaRPr>
          </a:p>
          <a:p>
            <a:pPr marL="699135">
              <a:lnSpc>
                <a:spcPts val="2340"/>
              </a:lnSpc>
            </a:pPr>
            <a:r>
              <a:rPr sz="2150" dirty="0">
                <a:latin typeface="Microsoft Sans Serif"/>
                <a:cs typeface="Microsoft Sans Serif"/>
              </a:rPr>
              <a:t>dokumentiran</a:t>
            </a:r>
            <a:r>
              <a:rPr sz="2150" spc="-55" dirty="0">
                <a:latin typeface="Microsoft Sans Serif"/>
                <a:cs typeface="Microsoft Sans Serif"/>
              </a:rPr>
              <a:t> kroz</a:t>
            </a:r>
            <a:r>
              <a:rPr sz="2150" spc="-105" dirty="0">
                <a:latin typeface="Microsoft Sans Serif"/>
                <a:cs typeface="Microsoft Sans Serif"/>
              </a:rPr>
              <a:t> </a:t>
            </a:r>
            <a:r>
              <a:rPr sz="2150" spc="-25" dirty="0">
                <a:latin typeface="Microsoft Sans Serif"/>
                <a:cs typeface="Microsoft Sans Serif"/>
              </a:rPr>
              <a:t>radove</a:t>
            </a:r>
            <a:r>
              <a:rPr sz="2150" spc="-70" dirty="0">
                <a:latin typeface="Microsoft Sans Serif"/>
                <a:cs typeface="Microsoft Sans Serif"/>
              </a:rPr>
              <a:t> </a:t>
            </a:r>
            <a:r>
              <a:rPr sz="2150" spc="-25" dirty="0">
                <a:latin typeface="Microsoft Sans Serif"/>
                <a:cs typeface="Microsoft Sans Serif"/>
              </a:rPr>
              <a:t>Arheološkog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muzeja</a:t>
            </a:r>
            <a:r>
              <a:rPr sz="2150" spc="-8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Narona</a:t>
            </a:r>
            <a:r>
              <a:rPr sz="2150" spc="-1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u</a:t>
            </a:r>
            <a:r>
              <a:rPr sz="2150" spc="-140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Vidu.</a:t>
            </a:r>
            <a:endParaRPr sz="2150">
              <a:latin typeface="Microsoft Sans Serif"/>
              <a:cs typeface="Microsoft Sans Serif"/>
            </a:endParaRPr>
          </a:p>
          <a:p>
            <a:pPr marL="241300" marR="396875" indent="-229235">
              <a:lnSpc>
                <a:spcPts val="2180"/>
              </a:lnSpc>
              <a:spcBef>
                <a:spcPts val="90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b="1" spc="-50" dirty="0">
                <a:latin typeface="Trebuchet MS"/>
                <a:cs typeface="Trebuchet MS"/>
              </a:rPr>
              <a:t>Mjerenje</a:t>
            </a:r>
            <a:r>
              <a:rPr sz="2150" b="1" spc="-120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udaljenosti</a:t>
            </a:r>
            <a:r>
              <a:rPr sz="2150" dirty="0">
                <a:latin typeface="Microsoft Sans Serif"/>
                <a:cs typeface="Microsoft Sans Serif"/>
              </a:rPr>
              <a:t>:</a:t>
            </a:r>
            <a:r>
              <a:rPr sz="2150" spc="-6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Udaljenosti</a:t>
            </a:r>
            <a:r>
              <a:rPr sz="2150" spc="-2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su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spc="-30" dirty="0">
                <a:latin typeface="Microsoft Sans Serif"/>
                <a:cs typeface="Microsoft Sans Serif"/>
              </a:rPr>
              <a:t>se</a:t>
            </a:r>
            <a:r>
              <a:rPr sz="2150" spc="-5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mjerile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od</a:t>
            </a:r>
            <a:r>
              <a:rPr sz="2150" spc="-6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foruma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spc="55" dirty="0">
                <a:latin typeface="Microsoft Sans Serif"/>
                <a:cs typeface="Microsoft Sans Serif"/>
              </a:rPr>
              <a:t>ili</a:t>
            </a:r>
            <a:r>
              <a:rPr sz="2150" spc="-105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glavnih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spc="-20" dirty="0">
                <a:latin typeface="Microsoft Sans Serif"/>
                <a:cs typeface="Microsoft Sans Serif"/>
              </a:rPr>
              <a:t>gradskih</a:t>
            </a:r>
            <a:r>
              <a:rPr sz="2150" spc="-30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vrata,</a:t>
            </a:r>
            <a:r>
              <a:rPr sz="2150" spc="-6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a</a:t>
            </a:r>
            <a:r>
              <a:rPr sz="2150" spc="-65" dirty="0">
                <a:latin typeface="Microsoft Sans Serif"/>
                <a:cs typeface="Microsoft Sans Serif"/>
              </a:rPr>
              <a:t> </a:t>
            </a:r>
            <a:r>
              <a:rPr sz="2150" spc="-50" dirty="0">
                <a:latin typeface="Microsoft Sans Serif"/>
                <a:cs typeface="Microsoft Sans Serif"/>
              </a:rPr>
              <a:t>u </a:t>
            </a:r>
            <a:r>
              <a:rPr sz="2150" dirty="0">
                <a:latin typeface="Microsoft Sans Serif"/>
                <a:cs typeface="Microsoft Sans Serif"/>
              </a:rPr>
              <a:t>samoj</a:t>
            </a:r>
            <a:r>
              <a:rPr sz="2150" spc="-9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Naroni</a:t>
            </a:r>
            <a:r>
              <a:rPr sz="2150" spc="-9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je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utvr</a:t>
            </a:r>
            <a:r>
              <a:rPr sz="2150" dirty="0">
                <a:latin typeface="Calibri"/>
                <a:cs typeface="Calibri"/>
              </a:rPr>
              <a:t>đ</a:t>
            </a:r>
            <a:r>
              <a:rPr sz="2150" dirty="0">
                <a:latin typeface="Microsoft Sans Serif"/>
                <a:cs typeface="Microsoft Sans Serif"/>
              </a:rPr>
              <a:t>eno</a:t>
            </a:r>
            <a:r>
              <a:rPr sz="2150" spc="-10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postojanje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cesta</a:t>
            </a:r>
            <a:r>
              <a:rPr sz="2150" spc="-5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koje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su</a:t>
            </a:r>
            <a:r>
              <a:rPr sz="2150" spc="-4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vodile</a:t>
            </a:r>
            <a:r>
              <a:rPr sz="2150" spc="-35" dirty="0">
                <a:latin typeface="Microsoft Sans Serif"/>
                <a:cs typeface="Microsoft Sans Serif"/>
              </a:rPr>
              <a:t> </a:t>
            </a:r>
            <a:r>
              <a:rPr sz="2150" spc="-30" dirty="0">
                <a:latin typeface="Microsoft Sans Serif"/>
                <a:cs typeface="Microsoft Sans Serif"/>
              </a:rPr>
              <a:t>izravno</a:t>
            </a:r>
            <a:r>
              <a:rPr sz="2150" spc="-100" dirty="0">
                <a:latin typeface="Microsoft Sans Serif"/>
                <a:cs typeface="Microsoft Sans Serif"/>
              </a:rPr>
              <a:t> </a:t>
            </a:r>
            <a:r>
              <a:rPr sz="2150" dirty="0">
                <a:latin typeface="Microsoft Sans Serif"/>
                <a:cs typeface="Microsoft Sans Serif"/>
              </a:rPr>
              <a:t>prema</a:t>
            </a:r>
            <a:r>
              <a:rPr sz="2150" spc="-50" dirty="0">
                <a:latin typeface="Microsoft Sans Serif"/>
                <a:cs typeface="Microsoft Sans Serif"/>
              </a:rPr>
              <a:t> </a:t>
            </a:r>
            <a:r>
              <a:rPr sz="2150" spc="-10" dirty="0">
                <a:latin typeface="Microsoft Sans Serif"/>
                <a:cs typeface="Microsoft Sans Serif"/>
              </a:rPr>
              <a:t>forumu</a:t>
            </a:r>
            <a:r>
              <a:rPr sz="1100" spc="-10" dirty="0"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04825"/>
            <a:ext cx="11153775" cy="152400"/>
          </a:xfrm>
          <a:custGeom>
            <a:avLst/>
            <a:gdLst/>
            <a:ahLst/>
            <a:cxnLst/>
            <a:rect l="l" t="t" r="r" b="b"/>
            <a:pathLst>
              <a:path w="11153775" h="152400">
                <a:moveTo>
                  <a:pt x="11153775" y="0"/>
                </a:moveTo>
                <a:lnTo>
                  <a:pt x="0" y="0"/>
                </a:lnTo>
                <a:lnTo>
                  <a:pt x="0" y="152400"/>
                </a:lnTo>
                <a:lnTo>
                  <a:pt x="11153775" y="152400"/>
                </a:lnTo>
                <a:lnTo>
                  <a:pt x="11153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DODATNA</a:t>
            </a:r>
            <a:r>
              <a:rPr spc="-260" dirty="0"/>
              <a:t> </a:t>
            </a:r>
            <a:r>
              <a:rPr spc="-30" dirty="0"/>
              <a:t>ZNA</a:t>
            </a:r>
            <a:r>
              <a:rPr spc="-30" dirty="0">
                <a:latin typeface="Calibri"/>
                <a:cs typeface="Calibri"/>
              </a:rPr>
              <a:t>Č</a:t>
            </a:r>
            <a:r>
              <a:rPr spc="-30" dirty="0"/>
              <a:t>ENJA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0029" algn="l"/>
              </a:tabLst>
            </a:pPr>
            <a:r>
              <a:rPr b="1" spc="-10" dirty="0">
                <a:latin typeface="Trebuchet MS"/>
                <a:cs typeface="Trebuchet MS"/>
              </a:rPr>
              <a:t>Propaganda</a:t>
            </a:r>
            <a:r>
              <a:rPr spc="-10" dirty="0"/>
              <a:t>:</a:t>
            </a:r>
            <a:r>
              <a:rPr spc="-110" dirty="0"/>
              <a:t> </a:t>
            </a:r>
            <a:r>
              <a:rPr spc="-100" dirty="0"/>
              <a:t>Svaki</a:t>
            </a:r>
            <a:r>
              <a:rPr spc="-60" dirty="0"/>
              <a:t> </a:t>
            </a:r>
            <a:r>
              <a:rPr dirty="0"/>
              <a:t>putnik</a:t>
            </a:r>
            <a:r>
              <a:rPr spc="-65" dirty="0"/>
              <a:t> </a:t>
            </a:r>
            <a:r>
              <a:rPr dirty="0"/>
              <a:t>je</a:t>
            </a:r>
            <a:r>
              <a:rPr spc="-85" dirty="0"/>
              <a:t> </a:t>
            </a:r>
            <a:r>
              <a:rPr spc="-25" dirty="0"/>
              <a:t>prolaskom</a:t>
            </a:r>
            <a:r>
              <a:rPr spc="-120" dirty="0"/>
              <a:t> </a:t>
            </a:r>
            <a:r>
              <a:rPr spc="-20" dirty="0"/>
              <a:t>pored</a:t>
            </a:r>
            <a:r>
              <a:rPr spc="-100" dirty="0"/>
              <a:t> </a:t>
            </a:r>
            <a:r>
              <a:rPr spc="-25" dirty="0"/>
              <a:t>miljokaza</a:t>
            </a:r>
            <a:r>
              <a:rPr spc="-95" dirty="0"/>
              <a:t> </a:t>
            </a:r>
            <a:r>
              <a:rPr dirty="0"/>
              <a:t>bio</a:t>
            </a:r>
            <a:r>
              <a:rPr spc="-65" dirty="0"/>
              <a:t> </a:t>
            </a:r>
            <a:r>
              <a:rPr spc="-30" dirty="0"/>
              <a:t>podsje</a:t>
            </a:r>
            <a:r>
              <a:rPr spc="-30" dirty="0">
                <a:latin typeface="Calibri"/>
                <a:cs typeface="Calibri"/>
              </a:rPr>
              <a:t>ć</a:t>
            </a:r>
            <a:r>
              <a:rPr spc="-30" dirty="0"/>
              <a:t>an</a:t>
            </a:r>
            <a:r>
              <a:rPr spc="-80" dirty="0"/>
              <a:t> </a:t>
            </a:r>
            <a:r>
              <a:rPr spc="-75" dirty="0"/>
              <a:t>na</a:t>
            </a:r>
            <a:r>
              <a:rPr spc="-95" dirty="0"/>
              <a:t> </a:t>
            </a:r>
            <a:r>
              <a:rPr spc="-10" dirty="0"/>
              <a:t>snagu</a:t>
            </a:r>
          </a:p>
          <a:p>
            <a:pPr marL="241300">
              <a:lnSpc>
                <a:spcPct val="100000"/>
              </a:lnSpc>
              <a:spcBef>
                <a:spcPts val="275"/>
              </a:spcBef>
            </a:pPr>
            <a:r>
              <a:rPr spc="-30" dirty="0"/>
              <a:t>cara</a:t>
            </a:r>
            <a:r>
              <a:rPr spc="-90" dirty="0"/>
              <a:t> </a:t>
            </a:r>
            <a:r>
              <a:rPr spc="-30" dirty="0"/>
              <a:t>koji</a:t>
            </a:r>
            <a:r>
              <a:rPr spc="-135" dirty="0"/>
              <a:t> </a:t>
            </a:r>
            <a:r>
              <a:rPr dirty="0"/>
              <a:t>mu</a:t>
            </a:r>
            <a:r>
              <a:rPr spc="-90" dirty="0"/>
              <a:t> </a:t>
            </a:r>
            <a:r>
              <a:rPr spc="-50" dirty="0"/>
              <a:t>je</a:t>
            </a:r>
            <a:r>
              <a:rPr spc="-75" dirty="0"/>
              <a:t> </a:t>
            </a:r>
            <a:r>
              <a:rPr spc="-30" dirty="0"/>
              <a:t>omogu</a:t>
            </a:r>
            <a:r>
              <a:rPr spc="-30" dirty="0">
                <a:latin typeface="Calibri"/>
                <a:cs typeface="Calibri"/>
              </a:rPr>
              <a:t>ć</a:t>
            </a:r>
            <a:r>
              <a:rPr spc="-30" dirty="0"/>
              <a:t>io</a:t>
            </a:r>
            <a:r>
              <a:rPr spc="-145" dirty="0"/>
              <a:t> </a:t>
            </a:r>
            <a:r>
              <a:rPr spc="-55" dirty="0"/>
              <a:t>siguran</a:t>
            </a:r>
            <a:r>
              <a:rPr spc="-65" dirty="0"/>
              <a:t> </a:t>
            </a:r>
            <a:r>
              <a:rPr dirty="0"/>
              <a:t>i</a:t>
            </a:r>
            <a:r>
              <a:rPr spc="-70" dirty="0"/>
              <a:t> </a:t>
            </a:r>
            <a:r>
              <a:rPr spc="-80" dirty="0"/>
              <a:t>brz</a:t>
            </a:r>
            <a:r>
              <a:rPr spc="-85" dirty="0"/>
              <a:t> </a:t>
            </a:r>
            <a:r>
              <a:rPr spc="-20" dirty="0"/>
              <a:t>put.</a:t>
            </a:r>
          </a:p>
          <a:p>
            <a:pPr marL="240029" indent="-227329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029" algn="l"/>
              </a:tabLst>
            </a:pPr>
            <a:r>
              <a:rPr b="1" spc="-55" dirty="0">
                <a:latin typeface="Trebuchet MS"/>
                <a:cs typeface="Trebuchet MS"/>
              </a:rPr>
              <a:t>Održavanje</a:t>
            </a:r>
            <a:r>
              <a:rPr spc="-55" dirty="0"/>
              <a:t>:</a:t>
            </a:r>
            <a:r>
              <a:rPr spc="-125" dirty="0"/>
              <a:t> </a:t>
            </a:r>
            <a:r>
              <a:rPr spc="-65" dirty="0"/>
              <a:t>Zamjena</a:t>
            </a:r>
            <a:r>
              <a:rPr spc="-114" dirty="0"/>
              <a:t> </a:t>
            </a:r>
            <a:r>
              <a:rPr spc="-30" dirty="0"/>
              <a:t>miljokaza</a:t>
            </a:r>
            <a:r>
              <a:rPr spc="-114" dirty="0"/>
              <a:t> </a:t>
            </a:r>
            <a:r>
              <a:rPr dirty="0"/>
              <a:t>s</a:t>
            </a:r>
            <a:r>
              <a:rPr spc="-95" dirty="0"/>
              <a:t> </a:t>
            </a:r>
            <a:r>
              <a:rPr spc="-10" dirty="0"/>
              <a:t>imenom</a:t>
            </a:r>
            <a:r>
              <a:rPr spc="-135" dirty="0"/>
              <a:t> </a:t>
            </a:r>
            <a:r>
              <a:rPr spc="-30" dirty="0"/>
              <a:t>aktualnog</a:t>
            </a:r>
            <a:r>
              <a:rPr spc="-85" dirty="0"/>
              <a:t> </a:t>
            </a:r>
            <a:r>
              <a:rPr spc="-55" dirty="0"/>
              <a:t>cara</a:t>
            </a:r>
            <a:r>
              <a:rPr spc="-114" dirty="0"/>
              <a:t> </a:t>
            </a:r>
            <a:r>
              <a:rPr spc="-20" dirty="0"/>
              <a:t>zna</a:t>
            </a:r>
            <a:r>
              <a:rPr spc="-20" dirty="0">
                <a:latin typeface="Calibri"/>
                <a:cs typeface="Calibri"/>
              </a:rPr>
              <a:t>č</a:t>
            </a:r>
            <a:r>
              <a:rPr spc="-20" dirty="0"/>
              <a:t>ila</a:t>
            </a:r>
            <a:r>
              <a:rPr spc="-114" dirty="0"/>
              <a:t> </a:t>
            </a:r>
            <a:r>
              <a:rPr dirty="0"/>
              <a:t>je</a:t>
            </a:r>
            <a:r>
              <a:rPr spc="-105" dirty="0"/>
              <a:t> </a:t>
            </a:r>
            <a:r>
              <a:rPr spc="-20" dirty="0"/>
              <a:t>da</a:t>
            </a:r>
            <a:r>
              <a:rPr spc="-120" dirty="0"/>
              <a:t> </a:t>
            </a:r>
            <a:r>
              <a:rPr spc="-65" dirty="0"/>
              <a:t>je</a:t>
            </a:r>
            <a:r>
              <a:rPr spc="-110" dirty="0"/>
              <a:t> </a:t>
            </a:r>
            <a:r>
              <a:rPr spc="-10" dirty="0"/>
              <a:t>cesta</a:t>
            </a:r>
          </a:p>
          <a:p>
            <a:pPr marL="241300">
              <a:lnSpc>
                <a:spcPct val="100000"/>
              </a:lnSpc>
              <a:spcBef>
                <a:spcPts val="350"/>
              </a:spcBef>
            </a:pPr>
            <a:r>
              <a:rPr dirty="0"/>
              <a:t>pod</a:t>
            </a:r>
            <a:r>
              <a:rPr spc="-110" dirty="0"/>
              <a:t> </a:t>
            </a:r>
            <a:r>
              <a:rPr spc="-60" dirty="0"/>
              <a:t>njegovom</a:t>
            </a:r>
            <a:r>
              <a:rPr spc="-130" dirty="0"/>
              <a:t> </a:t>
            </a:r>
            <a:r>
              <a:rPr spc="-10" dirty="0"/>
              <a:t>zaštitom</a:t>
            </a:r>
            <a:r>
              <a:rPr spc="-135" dirty="0"/>
              <a:t> </a:t>
            </a:r>
            <a:r>
              <a:rPr dirty="0"/>
              <a:t>i</a:t>
            </a:r>
            <a:r>
              <a:rPr spc="-85" dirty="0"/>
              <a:t> </a:t>
            </a:r>
            <a:r>
              <a:rPr spc="-10" dirty="0"/>
              <a:t>da</a:t>
            </a:r>
            <a:r>
              <a:rPr spc="-110" dirty="0"/>
              <a:t> </a:t>
            </a:r>
            <a:r>
              <a:rPr spc="-30" dirty="0"/>
              <a:t>je</a:t>
            </a:r>
            <a:r>
              <a:rPr spc="-170" dirty="0"/>
              <a:t> </a:t>
            </a:r>
            <a:r>
              <a:rPr spc="-45" dirty="0"/>
              <a:t>nedavno</a:t>
            </a:r>
            <a:r>
              <a:rPr spc="-90" dirty="0"/>
              <a:t> </a:t>
            </a:r>
            <a:r>
              <a:rPr spc="-10" dirty="0"/>
              <a:t>popravljena.</a:t>
            </a:r>
          </a:p>
          <a:p>
            <a:pPr marL="243840" marR="781050">
              <a:lnSpc>
                <a:spcPts val="2850"/>
              </a:lnSpc>
              <a:spcBef>
                <a:spcPts val="355"/>
              </a:spcBef>
            </a:pPr>
            <a:r>
              <a:rPr spc="-10" dirty="0">
                <a:latin typeface="Calibri"/>
                <a:cs typeface="Calibri"/>
              </a:rPr>
              <a:t>Hrvatska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je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izuzetno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bogata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ovim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nalazima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zbog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važnih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ruta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poput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onih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koje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su </a:t>
            </a:r>
            <a:r>
              <a:rPr spc="-10" dirty="0">
                <a:latin typeface="Calibri"/>
                <a:cs typeface="Calibri"/>
              </a:rPr>
              <a:t>povezivale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Salonu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(Solin)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unutrašnjošću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Naronu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(Vid)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ostatkom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Dalmacije.</a:t>
            </a:r>
          </a:p>
          <a:p>
            <a:pPr marL="395605" lvl="1" indent="-158750">
              <a:lnSpc>
                <a:spcPts val="2830"/>
              </a:lnSpc>
              <a:buSzPct val="95833"/>
              <a:buChar char="•"/>
              <a:tabLst>
                <a:tab pos="395605" algn="l"/>
              </a:tabLst>
            </a:pPr>
            <a:r>
              <a:rPr sz="2400" dirty="0">
                <a:latin typeface="Calibri"/>
                <a:cs typeface="Calibri"/>
              </a:rPr>
              <a:t>Mnogi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pronađeni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duž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puta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Via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Argentaria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srebra).</a:t>
            </a:r>
            <a:endParaRPr sz="2400">
              <a:latin typeface="Calibri"/>
              <a:cs typeface="Calibri"/>
            </a:endParaRPr>
          </a:p>
          <a:p>
            <a:pPr marL="395605" lvl="1" indent="-158750">
              <a:lnSpc>
                <a:spcPts val="2865"/>
              </a:lnSpc>
              <a:buSzPct val="95833"/>
              <a:buChar char="•"/>
              <a:tabLst>
                <a:tab pos="395605" algn="l"/>
              </a:tabLst>
            </a:pPr>
            <a:r>
              <a:rPr sz="2400" dirty="0">
                <a:latin typeface="Calibri"/>
                <a:cs typeface="Calibri"/>
              </a:rPr>
              <a:t>Često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nalaze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"sekundarno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upotrijebljeni"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srednjem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vijeku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ljudi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koristili</a:t>
            </a:r>
            <a:endParaRPr sz="24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  <a:spcBef>
                <a:spcPts val="50"/>
              </a:spcBef>
            </a:pPr>
            <a:r>
              <a:rPr dirty="0">
                <a:latin typeface="Calibri"/>
                <a:cs typeface="Calibri"/>
              </a:rPr>
              <a:t>kao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pragove,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stupove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ili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čak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šuplje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posude.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937</Words>
  <Application>Microsoft Office PowerPoint</Application>
  <PresentationFormat>Široki zaslon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</vt:lpstr>
      <vt:lpstr>Arial MT</vt:lpstr>
      <vt:lpstr>Calibri</vt:lpstr>
      <vt:lpstr>Microsoft Sans Serif</vt:lpstr>
      <vt:lpstr>Times New Roman</vt:lpstr>
      <vt:lpstr>Trebuchet MS</vt:lpstr>
      <vt:lpstr>Office Theme</vt:lpstr>
      <vt:lpstr>RIMSKI MILJOKAZI</vt:lpstr>
      <vt:lpstr>RIMSKI MILJOKAZI</vt:lpstr>
      <vt:lpstr>PowerPointova prezentacija</vt:lpstr>
      <vt:lpstr>UKLESANI NATPISI</vt:lpstr>
      <vt:lpstr>USPOREDBA</vt:lpstr>
      <vt:lpstr>Značajna nalazišta u Hrvatskoj</vt:lpstr>
      <vt:lpstr>RIMSKI MILJOKAZI U NARONI</vt:lpstr>
      <vt:lpstr>PowerPointova prezentacija</vt:lpstr>
      <vt:lpstr>DODATNA ZNAČENJA</vt:lpstr>
      <vt:lpstr>NPREDAK DOBA</vt:lpstr>
      <vt:lpstr>PowerPointova prezentacija</vt:lpstr>
      <vt:lpstr>NAGLI NESTANAK</vt:lpstr>
      <vt:lpstr>VIA APPIA</vt:lpstr>
      <vt:lpstr>ZLATNI MILJOKAZ</vt:lpstr>
      <vt:lpstr>PowerPointova prezentacija</vt:lpstr>
      <vt:lpstr>ORIGINAL I KOPIJA</vt:lpstr>
      <vt:lpstr>PONOVI UZ KVIZ</vt:lpstr>
      <vt:lpstr>LITERATURA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MILJOKAZI</dc:title>
  <dc:creator>Dell</dc:creator>
  <cp:lastModifiedBy>Windows korisnik</cp:lastModifiedBy>
  <cp:revision>1</cp:revision>
  <dcterms:created xsi:type="dcterms:W3CDTF">2026-05-12T11:36:30Z</dcterms:created>
  <dcterms:modified xsi:type="dcterms:W3CDTF">2026-05-12T11:39:27Z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2026-05-12T00:00:00Z</vt:filetime>
  </property>
  <property fmtid="{D5CDD505-2E9C-101B-9397-08002B2CF9AE}" pid="4" name="LastSaved">
    <vt:filetime>2026-05-12T00:00:00Z</vt:filetime>
  </property>
</Properties>
</file>