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7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ija bez naslova" id="{C592DCD8-DCDA-4D56-8591-997228F79FF7}">
          <p14:sldIdLst>
            <p14:sldId id="256"/>
            <p14:sldId id="261"/>
            <p14:sldId id="257"/>
            <p14:sldId id="258"/>
            <p14:sldId id="259"/>
            <p14:sldId id="260"/>
            <p14:sldId id="263"/>
            <p14:sldId id="264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2T19:39:50.885"/>
    </inkml:context>
    <inkml:brush xml:id="br0">
      <inkml:brushProperty name="width" value="0.05" units="cm"/>
      <inkml:brushProperty name="height" value="0.05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0 308 24575,'0'0'0,"49"7"0,100 19 0,51 16 0,73 15 0,31 12 0,17 0-1768,-14-4 2273,-6-6-757,0-6 252,-20-4 0,-36-13 0,-29-11 384,-40-9-494,-26-8 165,-35-5-55,-19-3 0,-6-2 0,-6 0 1336,-51-6-1526,40-11-1,49-24 429,74-25-252,72-20 21,34 0-7,68-10-1762,46 0 2266,-3 11-2942,24 12 3062,30 11-936,33 10 312,11-1-2678,-92 12 3443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6510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679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27503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86992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901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1746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3776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3320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7220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2191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519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5646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1466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9219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150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984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16342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56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4796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5/9/2026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3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307" r:id="rId10"/>
    <p:sldLayoutId id="2147484308" r:id="rId11"/>
    <p:sldLayoutId id="2147484309" r:id="rId12"/>
    <p:sldLayoutId id="2147484310" r:id="rId13"/>
    <p:sldLayoutId id="2147484311" r:id="rId14"/>
    <p:sldLayoutId id="2147484312" r:id="rId15"/>
    <p:sldLayoutId id="2147484313" r:id="rId16"/>
    <p:sldLayoutId id="2147484314" r:id="rId17"/>
    <p:sldLayoutId id="2147484315" r:id="rId18"/>
    <p:sldLayoutId id="2147484316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hr.wikipedia.org/wiki/Igre_uloga" TargetMode="Externa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AD74C2-EDEC-EB3B-85B7-35F871AC6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993" y="921066"/>
            <a:ext cx="7855104" cy="1873045"/>
          </a:xfrm>
        </p:spPr>
        <p:txBody>
          <a:bodyPr>
            <a:normAutofit/>
          </a:bodyPr>
          <a:lstStyle/>
          <a:p>
            <a:r>
              <a:rPr lang="hr-HR" sz="7200" dirty="0" smtClean="0"/>
              <a:t>K</a:t>
            </a:r>
            <a:r>
              <a:rPr lang="hr-HR" sz="7200" dirty="0" smtClean="0"/>
              <a:t>ockice za igru</a:t>
            </a:r>
            <a:endParaRPr lang="hr-HR" sz="7200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49C94B-F809-6E44-75FF-02D60C620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518" y="4342286"/>
            <a:ext cx="8535990" cy="1638636"/>
          </a:xfrm>
        </p:spPr>
        <p:txBody>
          <a:bodyPr>
            <a:normAutofit lnSpcReduction="10000"/>
          </a:bodyPr>
          <a:lstStyle/>
          <a:p>
            <a:r>
              <a:rPr lang="hr-HR" sz="4000"/>
              <a:t>Eva </a:t>
            </a:r>
            <a:r>
              <a:rPr lang="hr-HR" sz="4000" smtClean="0"/>
              <a:t>Šunjić, </a:t>
            </a:r>
            <a:r>
              <a:rPr lang="hr-HR" sz="4000" dirty="0" smtClean="0"/>
              <a:t>5.b</a:t>
            </a:r>
          </a:p>
          <a:p>
            <a:r>
              <a:rPr lang="hr-HR" sz="4000" dirty="0" err="1" smtClean="0"/>
              <a:t>Oš</a:t>
            </a:r>
            <a:r>
              <a:rPr lang="hr-HR" sz="4000" dirty="0" smtClean="0"/>
              <a:t> „</a:t>
            </a:r>
            <a:r>
              <a:rPr lang="hr-HR" sz="4000" dirty="0" err="1" smtClean="0"/>
              <a:t>vladimir</a:t>
            </a:r>
            <a:r>
              <a:rPr lang="hr-HR" sz="4000" dirty="0" smtClean="0"/>
              <a:t> nazor” PLOČE</a:t>
            </a:r>
          </a:p>
          <a:p>
            <a:endParaRPr lang="hr-HR" sz="4000" dirty="0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E23C5BEF-2727-911B-AE60-6EE2BF1B0C28}"/>
                  </a:ext>
                </a:extLst>
              </p14:cNvPr>
              <p14:cNvContentPartPr/>
              <p14:nvPr/>
            </p14:nvContentPartPr>
            <p14:xfrm>
              <a:off x="8509692" y="2794111"/>
              <a:ext cx="2946960" cy="32148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E23C5BEF-2727-911B-AE60-6EE2BF1B0C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00692" y="2785111"/>
                <a:ext cx="2964600" cy="33912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Slika 5" descr="Slika na kojoj se prikazuje kocka, igra s kockama, Igre, dvoranske igre i sportovi&#10;&#10;Sadržaj generiran uz AI možda nije točan.">
            <a:extLst>
              <a:ext uri="{FF2B5EF4-FFF2-40B4-BE49-F238E27FC236}">
                <a16:creationId xmlns:a16="http://schemas.microsoft.com/office/drawing/2014/main" id="{210D09BC-2A69-5494-E438-31DA3A74E8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995432" y="1434505"/>
            <a:ext cx="3226689" cy="222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8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16686F-76DC-5580-EF69-DA5277FFA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kockicE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6F5A2F2-D82F-C35F-D022-2159A84797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Rimske </a:t>
            </a:r>
            <a:r>
              <a:rPr lang="hr-HR" dirty="0"/>
              <a:t>kockice 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732D579-F071-51A0-16A0-B3FA26151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429000"/>
            <a:ext cx="5106027" cy="2362199"/>
          </a:xfrm>
        </p:spPr>
        <p:txBody>
          <a:bodyPr/>
          <a:lstStyle/>
          <a:p>
            <a:r>
              <a:rPr lang="hr-HR" dirty="0"/>
              <a:t> 2800. – 2500. pr. Kr.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55D37C9-C8EF-54B4-6D9B-F86A92CA6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/>
              <a:t>Današnje kockice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59EE74B-EB4B-ECB9-FBBD-430A20FE1F5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3363685"/>
            <a:ext cx="5105401" cy="2427514"/>
          </a:xfrm>
        </p:spPr>
        <p:txBody>
          <a:bodyPr/>
          <a:lstStyle/>
          <a:p>
            <a:r>
              <a:rPr lang="hr-HR" dirty="0"/>
              <a:t>Današnje kockice su se s vremenom razvijale od rimskih kockica</a:t>
            </a:r>
          </a:p>
        </p:txBody>
      </p:sp>
      <p:sp>
        <p:nvSpPr>
          <p:cNvPr id="7" name="Rezervirano mjesto sadržaja 3">
            <a:extLst>
              <a:ext uri="{FF2B5EF4-FFF2-40B4-BE49-F238E27FC236}">
                <a16:creationId xmlns:a16="http://schemas.microsoft.com/office/drawing/2014/main" id="{A4A678DC-2103-1E62-54C0-539F15BDD7CE}"/>
              </a:ext>
            </a:extLst>
          </p:cNvPr>
          <p:cNvSpPr txBox="1">
            <a:spLocks/>
          </p:cNvSpPr>
          <p:nvPr/>
        </p:nvSpPr>
        <p:spPr>
          <a:xfrm>
            <a:off x="913148" y="3429000"/>
            <a:ext cx="5106027" cy="2362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hr-HR" dirty="0"/>
              <a:t> 2800. – 2500. pr. Kr.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F438A6BD-75A0-4F2A-7A24-2F9E6F439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25" y="4200003"/>
            <a:ext cx="2761862" cy="2255521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F1ECE939-84A8-C05A-6AC3-73E5F5CCC0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615" y="4360975"/>
            <a:ext cx="21336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3AB387-DE3A-FC70-C820-EB1AA2B53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Čemu su kockice služile u rimskom </a:t>
            </a:r>
            <a:r>
              <a:rPr lang="hr-HR" dirty="0" smtClean="0"/>
              <a:t>razdoblju? 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DFB153-3C28-13DA-C35C-CB3367A0E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3200" u="sng" cap="none" dirty="0"/>
              <a:t>K</a:t>
            </a:r>
            <a:r>
              <a:rPr lang="hr-HR" sz="3200" u="sng" cap="none" dirty="0" smtClean="0"/>
              <a:t>ockanje </a:t>
            </a:r>
            <a:r>
              <a:rPr lang="hr-HR" sz="3200" u="sng" cap="none" dirty="0"/>
              <a:t>za novac</a:t>
            </a:r>
            <a:r>
              <a:rPr lang="hr-HR" sz="3200" cap="none" dirty="0"/>
              <a:t>: iako je kockanje bilo ilegalno tijekom većeg dijela rimske </a:t>
            </a:r>
            <a:r>
              <a:rPr lang="hr-HR" sz="3200" cap="none" dirty="0" smtClean="0"/>
              <a:t>povijesti</a:t>
            </a:r>
            <a:endParaRPr lang="hr-HR" sz="3200" cap="none" dirty="0"/>
          </a:p>
          <a:p>
            <a:r>
              <a:rPr lang="hr-HR" sz="3200" u="sng" cap="none" dirty="0"/>
              <a:t>D</a:t>
            </a:r>
            <a:r>
              <a:rPr lang="hr-HR" sz="3200" u="sng" cap="none" dirty="0" smtClean="0"/>
              <a:t>ruštvene </a:t>
            </a:r>
            <a:r>
              <a:rPr lang="hr-HR" sz="3200" u="sng" cap="none" dirty="0"/>
              <a:t>igre</a:t>
            </a:r>
            <a:r>
              <a:rPr lang="hr-HR" sz="3200" cap="none" dirty="0"/>
              <a:t>: kockice su bile sastavni dio mnogih društvenih igara koje su se igrale na </a:t>
            </a:r>
            <a:r>
              <a:rPr lang="hr-HR" sz="3200" cap="none" dirty="0" smtClean="0"/>
              <a:t>ploči</a:t>
            </a:r>
            <a:endParaRPr lang="hr-HR" sz="3200" cap="none" dirty="0"/>
          </a:p>
          <a:p>
            <a:r>
              <a:rPr lang="hr-HR" sz="3200" u="sng" cap="none" dirty="0"/>
              <a:t>Z</a:t>
            </a:r>
            <a:r>
              <a:rPr lang="hr-HR" sz="3200" u="sng" cap="none" dirty="0" smtClean="0"/>
              <a:t>abava </a:t>
            </a:r>
            <a:r>
              <a:rPr lang="hr-HR" sz="3200" u="sng" cap="none" dirty="0"/>
              <a:t>u vojsci</a:t>
            </a:r>
            <a:r>
              <a:rPr lang="hr-HR" sz="3200" cap="none" dirty="0"/>
              <a:t>: rimski vojnici često su kratili vrijeme igrajući se kockicama</a:t>
            </a:r>
          </a:p>
        </p:txBody>
      </p:sp>
    </p:spTree>
    <p:extLst>
      <p:ext uri="{BB962C8B-B14F-4D97-AF65-F5344CB8AC3E}">
        <p14:creationId xmlns:p14="http://schemas.microsoft.com/office/powerpoint/2010/main" val="2585099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09A48F-3878-88A9-77D7-26F32A44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400" dirty="0"/>
              <a:t>Čemu služe današnje </a:t>
            </a:r>
            <a:r>
              <a:rPr lang="hr-HR" sz="4400" dirty="0" smtClean="0"/>
              <a:t>kockice?</a:t>
            </a:r>
            <a:endParaRPr lang="hr-HR" sz="44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F16E2A-68AB-32FB-759A-AEE335799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800" cap="none" dirty="0"/>
              <a:t>Didaktičke igračke (kocke za igru): služe za razvoj dječje kreativnosti, motorike, logičkog razmišljanja i prostorne </a:t>
            </a:r>
            <a:r>
              <a:rPr lang="hr-HR" sz="2800" cap="none" dirty="0" smtClean="0"/>
              <a:t>orijentacije</a:t>
            </a:r>
            <a:endParaRPr lang="hr-HR" sz="2800" cap="none" dirty="0"/>
          </a:p>
          <a:p>
            <a:r>
              <a:rPr lang="pl-PL" sz="2800" cap="none" dirty="0"/>
              <a:t>Kocka za igru (kockice s brojevima): koriste se u društvenim igrama na sreću</a:t>
            </a:r>
            <a:endParaRPr lang="hr-HR" sz="2800" cap="none" dirty="0"/>
          </a:p>
        </p:txBody>
      </p:sp>
    </p:spTree>
    <p:extLst>
      <p:ext uri="{BB962C8B-B14F-4D97-AF65-F5344CB8AC3E}">
        <p14:creationId xmlns:p14="http://schemas.microsoft.com/office/powerpoint/2010/main" val="2703765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02AA20-9EB3-140F-89D2-90A8D4B97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 fontScale="90000"/>
          </a:bodyPr>
          <a:lstStyle/>
          <a:p>
            <a:r>
              <a:rPr lang="hr-HR" dirty="0"/>
              <a:t>Izgled rimskih kockica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453DE0-0630-4A58-81DD-13D407D97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10" y="2015732"/>
            <a:ext cx="5255083" cy="3450613"/>
          </a:xfrm>
        </p:spPr>
        <p:txBody>
          <a:bodyPr>
            <a:normAutofit/>
          </a:bodyPr>
          <a:lstStyle/>
          <a:p>
            <a:r>
              <a:rPr lang="hr-HR" sz="4000" cap="none" dirty="0"/>
              <a:t>Bile su velike1,2cm</a:t>
            </a:r>
          </a:p>
          <a:p>
            <a:r>
              <a:rPr lang="hr-HR" sz="4000" cap="none" dirty="0"/>
              <a:t>Široke-1cm</a:t>
            </a:r>
          </a:p>
          <a:p>
            <a:r>
              <a:rPr lang="hr-HR" sz="4000" cap="none" dirty="0"/>
              <a:t>Debljina-1,1 cm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C72D70D-68A2-2E19-79E5-A9360FA99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4010" y="805583"/>
            <a:ext cx="4061244" cy="466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1FFBBC3-9F11-2A71-F7B4-13443B08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Izgled današnjih kockica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958C04-AA07-2744-3425-EFD0907EB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cap="none" dirty="0"/>
              <a:t>Materijali: najčešće su izrađene od izdržljive </a:t>
            </a:r>
            <a:r>
              <a:rPr lang="hr-HR" sz="3200" cap="none" dirty="0" smtClean="0"/>
              <a:t>plastike</a:t>
            </a:r>
            <a:endParaRPr lang="hr-HR" sz="3200" cap="none" dirty="0"/>
          </a:p>
          <a:p>
            <a:r>
              <a:rPr lang="hr-HR" sz="3200" cap="none" dirty="0"/>
              <a:t> Kockice u boji (najčešće bijela, crna, crvena) s </a:t>
            </a:r>
            <a:r>
              <a:rPr lang="hr-HR" sz="3200" cap="none" dirty="0" smtClean="0"/>
              <a:t>točkama</a:t>
            </a:r>
            <a:endParaRPr lang="hr-HR" sz="3200" cap="none" dirty="0"/>
          </a:p>
          <a:p>
            <a:r>
              <a:rPr lang="hr-HR" sz="3200" cap="none" dirty="0"/>
              <a:t>Veličine: standardne kockice za društvene igre su obično 16 mm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0C2C67E-9415-FD02-6502-E247257CA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326" y="4988128"/>
            <a:ext cx="2148520" cy="16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802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98000">
              <a:srgbClr val="7030A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254E37D-5348-1B1F-863C-AEFE932F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Rimske igre sa kockicama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67D5AC-3E53-531B-97FB-A94DDFE6E8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987420"/>
            <a:ext cx="10363826" cy="3803779"/>
          </a:xfrm>
        </p:spPr>
        <p:txBody>
          <a:bodyPr>
            <a:normAutofit/>
          </a:bodyPr>
          <a:lstStyle/>
          <a:p>
            <a:r>
              <a:rPr lang="hr-HR" sz="2800" b="1" cap="none" dirty="0" err="1"/>
              <a:t>Tesserae</a:t>
            </a:r>
            <a:r>
              <a:rPr lang="hr-HR" sz="2800" cap="none" dirty="0"/>
              <a:t> (igre s kockicama): ovo je općeniti naziv za igre s tri kockice, koje su bile najčešći oblik </a:t>
            </a:r>
            <a:r>
              <a:rPr lang="hr-HR" sz="2800" cap="none" dirty="0" smtClean="0"/>
              <a:t>kockanja</a:t>
            </a:r>
            <a:endParaRPr lang="hr-HR" sz="2800" cap="none" dirty="0"/>
          </a:p>
          <a:p>
            <a:r>
              <a:rPr lang="hr-HR" sz="2800" b="1" cap="none" dirty="0" err="1"/>
              <a:t>Tabula</a:t>
            </a:r>
            <a:r>
              <a:rPr lang="hr-HR" sz="2800" cap="none" dirty="0"/>
              <a:t>: Još jedna popularna igra na ploči koja je slična modernom </a:t>
            </a:r>
            <a:r>
              <a:rPr lang="hr-HR" sz="2800" cap="none" dirty="0" err="1"/>
              <a:t>backgammonu</a:t>
            </a:r>
            <a:r>
              <a:rPr lang="hr-HR" sz="2800" cap="none" dirty="0"/>
              <a:t> (</a:t>
            </a:r>
            <a:r>
              <a:rPr lang="hr-HR" sz="2800" cap="none" dirty="0" err="1"/>
              <a:t>tavli</a:t>
            </a:r>
            <a:r>
              <a:rPr lang="hr-HR" sz="2800" cap="none" dirty="0"/>
              <a:t>), a koristile su se kockice za kretanje figura.</a:t>
            </a:r>
          </a:p>
          <a:p>
            <a:r>
              <a:rPr lang="hr-HR" sz="2800" b="1" cap="none" dirty="0" err="1"/>
              <a:t>Orca</a:t>
            </a:r>
            <a:r>
              <a:rPr lang="hr-HR" sz="2800" cap="none" dirty="0"/>
              <a:t>: Igra spretnosti u kojoj je trebalo ubaciti kockice u zdjelicu koju su sami napravili.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E5E4127-8929-4490-B41D-7810B86C9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5091" y="5162550"/>
            <a:ext cx="27051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90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73000">
              <a:srgbClr val="7030A0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409D9D-9A47-9F10-604B-F25148EF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Današnje igre sa kockicama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DD979F-E140-649F-45AC-F9A18D0AA9D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Čovječe ne ljuti se- to </a:t>
            </a:r>
            <a:r>
              <a:rPr lang="hr-HR" dirty="0" smtClean="0"/>
              <a:t>je </a:t>
            </a:r>
            <a:r>
              <a:rPr lang="hr-HR" dirty="0"/>
              <a:t>igra sa kockicama gdje </a:t>
            </a:r>
            <a:r>
              <a:rPr lang="hr-HR" dirty="0" smtClean="0"/>
              <a:t>imamo</a:t>
            </a:r>
            <a:r>
              <a:rPr lang="hr-HR" dirty="0" smtClean="0"/>
              <a:t> </a:t>
            </a:r>
            <a:r>
              <a:rPr lang="hr-HR" dirty="0" err="1"/>
              <a:t>poljA</a:t>
            </a:r>
            <a:r>
              <a:rPr lang="hr-HR" dirty="0"/>
              <a:t> PA NA SVAKI BROJ KOJI DOBIJEMO NA KOCKICI </a:t>
            </a:r>
            <a:r>
              <a:rPr lang="hr-HR" dirty="0" smtClean="0"/>
              <a:t>POMIČE se </a:t>
            </a:r>
            <a:r>
              <a:rPr lang="hr-HR" dirty="0"/>
              <a:t>SA PIJUNUIMA.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Digitalni Jamb (</a:t>
            </a:r>
            <a:r>
              <a:rPr lang="hr-HR" dirty="0" err="1"/>
              <a:t>Yahtzee</a:t>
            </a:r>
            <a:r>
              <a:rPr lang="hr-HR" dirty="0"/>
              <a:t>): Klasična igra s pet kockica.</a:t>
            </a:r>
          </a:p>
          <a:p>
            <a:pPr marL="0" indent="0">
              <a:buNone/>
            </a:pPr>
            <a:r>
              <a:rPr lang="hr-HR" dirty="0" err="1"/>
              <a:t>Backgammon</a:t>
            </a:r>
            <a:r>
              <a:rPr lang="hr-HR" dirty="0"/>
              <a:t> (</a:t>
            </a:r>
            <a:r>
              <a:rPr lang="hr-HR" dirty="0" err="1"/>
              <a:t>Tavla</a:t>
            </a:r>
            <a:r>
              <a:rPr lang="hr-HR" dirty="0"/>
              <a:t>): Jedna od najstarijih i najpopularnijih strateških igara s kockicama. </a:t>
            </a:r>
          </a:p>
        </p:txBody>
      </p:sp>
    </p:spTree>
    <p:extLst>
      <p:ext uri="{BB962C8B-B14F-4D97-AF65-F5344CB8AC3E}">
        <p14:creationId xmlns:p14="http://schemas.microsoft.com/office/powerpoint/2010/main" val="3303664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8ED4B6-26D8-2212-B801-04431C0A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Hvala vam na </a:t>
            </a:r>
            <a:r>
              <a:rPr lang="hr-HR" dirty="0" smtClean="0"/>
              <a:t>pažnji! 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D22BBAE-65FA-5362-F738-DA248CBAE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r-HR" sz="4400" cap="none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Eva Šunjić 5.b</a:t>
            </a:r>
          </a:p>
        </p:txBody>
      </p:sp>
    </p:spTree>
    <p:extLst>
      <p:ext uri="{BB962C8B-B14F-4D97-AF65-F5344CB8AC3E}">
        <p14:creationId xmlns:p14="http://schemas.microsoft.com/office/powerpoint/2010/main" val="1806092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91</TotalTime>
  <Words>315</Words>
  <Application>Microsoft Office PowerPoint</Application>
  <PresentationFormat>Široki zaslon</PresentationFormat>
  <Paragraphs>35</Paragraphs>
  <Slides>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Tw Cen MT</vt:lpstr>
      <vt:lpstr>Kapljica</vt:lpstr>
      <vt:lpstr>Kockice za igru</vt:lpstr>
      <vt:lpstr>kockicE</vt:lpstr>
      <vt:lpstr>Čemu su kockice služile u rimskom razdoblju? </vt:lpstr>
      <vt:lpstr>Čemu služe današnje kockice?</vt:lpstr>
      <vt:lpstr>Izgled rimskih kockica </vt:lpstr>
      <vt:lpstr>Izgled današnjih kockica</vt:lpstr>
      <vt:lpstr>Rimske igre sa kockicama </vt:lpstr>
      <vt:lpstr>Današnje igre sa kockicama</vt:lpstr>
      <vt:lpstr>Hvala vam na pažnji!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Kockice za igru</dc:title>
  <dc:creator>Eva Šunjić</dc:creator>
  <cp:lastModifiedBy>Korisnik</cp:lastModifiedBy>
  <cp:revision>15</cp:revision>
  <dcterms:created xsi:type="dcterms:W3CDTF">2026-03-22T19:30:47Z</dcterms:created>
  <dcterms:modified xsi:type="dcterms:W3CDTF">2026-05-09T09:17:36Z</dcterms:modified>
</cp:coreProperties>
</file>